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598" r:id="rId2"/>
    <p:sldId id="632" r:id="rId3"/>
    <p:sldId id="645" r:id="rId4"/>
    <p:sldId id="644" r:id="rId5"/>
    <p:sldId id="643" r:id="rId6"/>
    <p:sldId id="625" r:id="rId7"/>
    <p:sldId id="626" r:id="rId8"/>
    <p:sldId id="627" r:id="rId9"/>
    <p:sldId id="633" r:id="rId10"/>
    <p:sldId id="634" r:id="rId11"/>
    <p:sldId id="635" r:id="rId12"/>
    <p:sldId id="636" r:id="rId13"/>
    <p:sldId id="637" r:id="rId14"/>
    <p:sldId id="628" r:id="rId15"/>
    <p:sldId id="629" r:id="rId16"/>
    <p:sldId id="630" r:id="rId17"/>
    <p:sldId id="641" r:id="rId18"/>
    <p:sldId id="646" r:id="rId19"/>
    <p:sldId id="639" r:id="rId20"/>
    <p:sldId id="640" r:id="rId21"/>
    <p:sldId id="647" r:id="rId22"/>
    <p:sldId id="648"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2F8"/>
    <a:srgbClr val="1EA6FF"/>
    <a:srgbClr val="FF00AE"/>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44" autoAdjust="0"/>
    <p:restoredTop sz="78408" autoAdjust="0"/>
  </p:normalViewPr>
  <p:slideViewPr>
    <p:cSldViewPr snapToObjects="1" showGuides="1">
      <p:cViewPr varScale="1">
        <p:scale>
          <a:sx n="64" d="100"/>
          <a:sy n="64" d="100"/>
        </p:scale>
        <p:origin x="-1512" y="-104"/>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C209E5-D9AA-3340-873E-69A0BBE6A7CA}" type="doc">
      <dgm:prSet loTypeId="urn:microsoft.com/office/officeart/2008/layout/HorizontalMultiLevelHierarchy" loCatId="" qsTypeId="urn:microsoft.com/office/officeart/2005/8/quickstyle/simple4" qsCatId="simple" csTypeId="urn:microsoft.com/office/officeart/2005/8/colors/accent1_2" csCatId="accent1" phldr="1"/>
      <dgm:spPr/>
      <dgm:t>
        <a:bodyPr/>
        <a:lstStyle/>
        <a:p>
          <a:endParaRPr lang="en-US"/>
        </a:p>
      </dgm:t>
    </dgm:pt>
    <dgm:pt modelId="{FA9C5022-AE16-E24A-A4F7-9D6F6A5CF00C}">
      <dgm:prSet/>
      <dgm:spPr>
        <a:solidFill>
          <a:schemeClr val="bg1">
            <a:lumMod val="50000"/>
          </a:schemeClr>
        </a:solidFill>
      </dgm:spPr>
      <dgm:t>
        <a:bodyPr/>
        <a:lstStyle/>
        <a:p>
          <a:pPr rtl="0"/>
          <a:r>
            <a:rPr lang="en-US" b="1" dirty="0" smtClean="0">
              <a:latin typeface="Gill Sans"/>
              <a:cs typeface="Gill Sans"/>
            </a:rPr>
            <a:t>Human Involvement</a:t>
          </a:r>
          <a:endParaRPr lang="en-US" dirty="0">
            <a:latin typeface="Gill Sans"/>
            <a:cs typeface="Gill Sans"/>
          </a:endParaRPr>
        </a:p>
      </dgm:t>
    </dgm:pt>
    <dgm:pt modelId="{F978834C-F180-9048-BB12-3F7D2CB0EEED}" type="parTrans" cxnId="{A19BB064-0BE3-9949-94C7-9FE222FE5B8E}">
      <dgm:prSet/>
      <dgm:spPr/>
      <dgm:t>
        <a:bodyPr/>
        <a:lstStyle/>
        <a:p>
          <a:endParaRPr lang="en-US"/>
        </a:p>
      </dgm:t>
    </dgm:pt>
    <dgm:pt modelId="{7298EB2F-FCAF-4241-9919-F78B5490D181}" type="sibTrans" cxnId="{A19BB064-0BE3-9949-94C7-9FE222FE5B8E}">
      <dgm:prSet/>
      <dgm:spPr/>
      <dgm:t>
        <a:bodyPr/>
        <a:lstStyle/>
        <a:p>
          <a:endParaRPr lang="en-US"/>
        </a:p>
      </dgm:t>
    </dgm:pt>
    <dgm:pt modelId="{166204C6-3B2A-F144-A5DA-0581DFA57C6F}">
      <dgm:prSet/>
      <dgm:spPr>
        <a:solidFill>
          <a:srgbClr val="FF00AE"/>
        </a:solidFill>
      </dgm:spPr>
      <dgm:t>
        <a:bodyPr/>
        <a:lstStyle/>
        <a:p>
          <a:pPr rtl="0"/>
          <a:r>
            <a:rPr lang="en-US" b="1" dirty="0" smtClean="0">
              <a:latin typeface="Gill Sans"/>
              <a:cs typeface="Gill Sans"/>
            </a:rPr>
            <a:t>Data</a:t>
          </a:r>
          <a:endParaRPr lang="en-US" dirty="0">
            <a:latin typeface="Gill Sans"/>
            <a:cs typeface="Gill Sans"/>
          </a:endParaRPr>
        </a:p>
      </dgm:t>
    </dgm:pt>
    <dgm:pt modelId="{AAD85CE9-78E9-CF4C-AC1D-5D261676BB63}" type="parTrans" cxnId="{19B8EA77-7AB6-1349-8F63-05C428AC96B2}">
      <dgm:prSet/>
      <dgm:spPr>
        <a:ln>
          <a:solidFill>
            <a:schemeClr val="tx1"/>
          </a:solidFill>
        </a:ln>
      </dgm:spPr>
      <dgm:t>
        <a:bodyPr/>
        <a:lstStyle/>
        <a:p>
          <a:endParaRPr lang="en-US"/>
        </a:p>
      </dgm:t>
    </dgm:pt>
    <dgm:pt modelId="{70E69524-5340-6C48-829A-28F9BFDD0418}" type="sibTrans" cxnId="{19B8EA77-7AB6-1349-8F63-05C428AC96B2}">
      <dgm:prSet/>
      <dgm:spPr/>
      <dgm:t>
        <a:bodyPr/>
        <a:lstStyle/>
        <a:p>
          <a:endParaRPr lang="en-US"/>
        </a:p>
      </dgm:t>
    </dgm:pt>
    <dgm:pt modelId="{3415AFBE-AFB4-6842-9BED-8D8B83B16F09}">
      <dgm:prSet/>
      <dgm:spPr>
        <a:solidFill>
          <a:srgbClr val="FF00AE"/>
        </a:solidFill>
      </dgm:spPr>
      <dgm:t>
        <a:bodyPr/>
        <a:lstStyle/>
        <a:p>
          <a:pPr rtl="0"/>
          <a:r>
            <a:rPr lang="en-US" b="1" dirty="0" smtClean="0">
              <a:latin typeface="Gill Sans"/>
              <a:cs typeface="Gill Sans"/>
            </a:rPr>
            <a:t>Model</a:t>
          </a:r>
          <a:endParaRPr lang="en-US" dirty="0">
            <a:latin typeface="Gill Sans"/>
            <a:cs typeface="Gill Sans"/>
          </a:endParaRPr>
        </a:p>
      </dgm:t>
    </dgm:pt>
    <dgm:pt modelId="{6CF58CF2-861B-9A40-BE1A-205EE733B303}" type="parTrans" cxnId="{707EF57A-611C-2A44-A270-A30C2DD14493}">
      <dgm:prSet/>
      <dgm:spPr>
        <a:ln>
          <a:solidFill>
            <a:srgbClr val="000000"/>
          </a:solidFill>
        </a:ln>
      </dgm:spPr>
      <dgm:t>
        <a:bodyPr/>
        <a:lstStyle/>
        <a:p>
          <a:endParaRPr lang="en-US"/>
        </a:p>
      </dgm:t>
    </dgm:pt>
    <dgm:pt modelId="{629EDA56-A714-3A49-8B77-F824F1791921}" type="sibTrans" cxnId="{707EF57A-611C-2A44-A270-A30C2DD14493}">
      <dgm:prSet/>
      <dgm:spPr/>
      <dgm:t>
        <a:bodyPr/>
        <a:lstStyle/>
        <a:p>
          <a:endParaRPr lang="en-US"/>
        </a:p>
      </dgm:t>
    </dgm:pt>
    <dgm:pt modelId="{CF0D5D61-5112-BC41-B499-1C0C5C316567}">
      <dgm:prSet/>
      <dgm:spPr>
        <a:solidFill>
          <a:srgbClr val="FF00AE"/>
        </a:solidFill>
      </dgm:spPr>
      <dgm:t>
        <a:bodyPr/>
        <a:lstStyle/>
        <a:p>
          <a:pPr rtl="0"/>
          <a:r>
            <a:rPr lang="en-US" b="1" dirty="0" smtClean="0">
              <a:latin typeface="Gill Sans"/>
              <a:cs typeface="Gill Sans"/>
            </a:rPr>
            <a:t>Inference</a:t>
          </a:r>
          <a:endParaRPr lang="en-US" dirty="0">
            <a:latin typeface="Gill Sans"/>
            <a:cs typeface="Gill Sans"/>
          </a:endParaRPr>
        </a:p>
      </dgm:t>
    </dgm:pt>
    <dgm:pt modelId="{563AF3AD-CD7D-7C48-AA9D-8ED4DBBD4A84}" type="parTrans" cxnId="{78FA22AC-80C4-9D40-AFE9-3F11E108AD42}">
      <dgm:prSet/>
      <dgm:spPr>
        <a:ln>
          <a:solidFill>
            <a:schemeClr val="tx1"/>
          </a:solidFill>
        </a:ln>
      </dgm:spPr>
      <dgm:t>
        <a:bodyPr/>
        <a:lstStyle/>
        <a:p>
          <a:endParaRPr lang="en-US"/>
        </a:p>
      </dgm:t>
    </dgm:pt>
    <dgm:pt modelId="{2E5E77FB-0C8A-484C-A95D-D549A16A9D9F}" type="sibTrans" cxnId="{78FA22AC-80C4-9D40-AFE9-3F11E108AD42}">
      <dgm:prSet/>
      <dgm:spPr/>
      <dgm:t>
        <a:bodyPr/>
        <a:lstStyle/>
        <a:p>
          <a:endParaRPr lang="en-US"/>
        </a:p>
      </dgm:t>
    </dgm:pt>
    <dgm:pt modelId="{2BBB49B1-C104-BD45-90B7-77848D53E5B0}">
      <dgm:prSet/>
      <dgm:spPr>
        <a:solidFill>
          <a:srgbClr val="FF00AE"/>
        </a:solidFill>
      </dgm:spPr>
      <dgm:t>
        <a:bodyPr/>
        <a:lstStyle/>
        <a:p>
          <a:pPr rtl="0"/>
          <a:r>
            <a:rPr lang="en-US" b="1" dirty="0" smtClean="0">
              <a:latin typeface="Gill Sans"/>
              <a:cs typeface="Gill Sans"/>
            </a:rPr>
            <a:t>Interface</a:t>
          </a:r>
          <a:endParaRPr lang="en-US" dirty="0">
            <a:latin typeface="Gill Sans"/>
            <a:cs typeface="Gill Sans"/>
          </a:endParaRPr>
        </a:p>
      </dgm:t>
    </dgm:pt>
    <dgm:pt modelId="{EB61858B-17D4-AC42-B13A-0D146F9C20B4}" type="parTrans" cxnId="{72B4CA56-A4AC-F241-BEDC-466B1B6F912D}">
      <dgm:prSet/>
      <dgm:spPr>
        <a:ln>
          <a:solidFill>
            <a:schemeClr val="tx1"/>
          </a:solidFill>
        </a:ln>
      </dgm:spPr>
      <dgm:t>
        <a:bodyPr/>
        <a:lstStyle/>
        <a:p>
          <a:endParaRPr lang="en-US"/>
        </a:p>
      </dgm:t>
    </dgm:pt>
    <dgm:pt modelId="{723E29A0-F45C-4A4F-8066-51C2B941E936}" type="sibTrans" cxnId="{72B4CA56-A4AC-F241-BEDC-466B1B6F912D}">
      <dgm:prSet/>
      <dgm:spPr/>
      <dgm:t>
        <a:bodyPr/>
        <a:lstStyle/>
        <a:p>
          <a:endParaRPr lang="en-US"/>
        </a:p>
      </dgm:t>
    </dgm:pt>
    <dgm:pt modelId="{91A07B1D-00FD-924F-BA1C-C3B0B97FF445}" type="pres">
      <dgm:prSet presAssocID="{DAC209E5-D9AA-3340-873E-69A0BBE6A7CA}" presName="Name0" presStyleCnt="0">
        <dgm:presLayoutVars>
          <dgm:chPref val="1"/>
          <dgm:dir/>
          <dgm:animOne val="branch"/>
          <dgm:animLvl val="lvl"/>
          <dgm:resizeHandles val="exact"/>
        </dgm:presLayoutVars>
      </dgm:prSet>
      <dgm:spPr/>
      <dgm:t>
        <a:bodyPr/>
        <a:lstStyle/>
        <a:p>
          <a:endParaRPr lang="en-US"/>
        </a:p>
      </dgm:t>
    </dgm:pt>
    <dgm:pt modelId="{2C49DE81-9393-7E4E-BB8B-234BF99742CC}" type="pres">
      <dgm:prSet presAssocID="{FA9C5022-AE16-E24A-A4F7-9D6F6A5CF00C}" presName="root1" presStyleCnt="0"/>
      <dgm:spPr/>
    </dgm:pt>
    <dgm:pt modelId="{0D5927CD-2BD5-274B-BE30-AD74901D1319}" type="pres">
      <dgm:prSet presAssocID="{FA9C5022-AE16-E24A-A4F7-9D6F6A5CF00C}" presName="LevelOneTextNode" presStyleLbl="node0" presStyleIdx="0" presStyleCnt="1">
        <dgm:presLayoutVars>
          <dgm:chPref val="3"/>
        </dgm:presLayoutVars>
      </dgm:prSet>
      <dgm:spPr/>
      <dgm:t>
        <a:bodyPr/>
        <a:lstStyle/>
        <a:p>
          <a:endParaRPr lang="en-US"/>
        </a:p>
      </dgm:t>
    </dgm:pt>
    <dgm:pt modelId="{D0BC18C2-86B4-1B43-B93A-30912DBADDDC}" type="pres">
      <dgm:prSet presAssocID="{FA9C5022-AE16-E24A-A4F7-9D6F6A5CF00C}" presName="level2hierChild" presStyleCnt="0"/>
      <dgm:spPr/>
    </dgm:pt>
    <dgm:pt modelId="{6DCB4495-BED8-E04F-8B25-84D2414DC06D}" type="pres">
      <dgm:prSet presAssocID="{AAD85CE9-78E9-CF4C-AC1D-5D261676BB63}" presName="conn2-1" presStyleLbl="parChTrans1D2" presStyleIdx="0" presStyleCnt="4"/>
      <dgm:spPr/>
      <dgm:t>
        <a:bodyPr/>
        <a:lstStyle/>
        <a:p>
          <a:endParaRPr lang="en-US"/>
        </a:p>
      </dgm:t>
    </dgm:pt>
    <dgm:pt modelId="{B1F53CAC-7BC8-B34A-8272-F5A5AE4AE518}" type="pres">
      <dgm:prSet presAssocID="{AAD85CE9-78E9-CF4C-AC1D-5D261676BB63}" presName="connTx" presStyleLbl="parChTrans1D2" presStyleIdx="0" presStyleCnt="4"/>
      <dgm:spPr/>
      <dgm:t>
        <a:bodyPr/>
        <a:lstStyle/>
        <a:p>
          <a:endParaRPr lang="en-US"/>
        </a:p>
      </dgm:t>
    </dgm:pt>
    <dgm:pt modelId="{1617FD19-AF7D-9B40-9157-FF6D388D4CE6}" type="pres">
      <dgm:prSet presAssocID="{166204C6-3B2A-F144-A5DA-0581DFA57C6F}" presName="root2" presStyleCnt="0"/>
      <dgm:spPr/>
    </dgm:pt>
    <dgm:pt modelId="{C9E96B57-5706-BC47-A9FE-D9F1BBE99F88}" type="pres">
      <dgm:prSet presAssocID="{166204C6-3B2A-F144-A5DA-0581DFA57C6F}" presName="LevelTwoTextNode" presStyleLbl="node2" presStyleIdx="0" presStyleCnt="4">
        <dgm:presLayoutVars>
          <dgm:chPref val="3"/>
        </dgm:presLayoutVars>
      </dgm:prSet>
      <dgm:spPr/>
      <dgm:t>
        <a:bodyPr/>
        <a:lstStyle/>
        <a:p>
          <a:endParaRPr lang="en-US"/>
        </a:p>
      </dgm:t>
    </dgm:pt>
    <dgm:pt modelId="{4D29D723-29E4-AF40-AD07-99467587DBE9}" type="pres">
      <dgm:prSet presAssocID="{166204C6-3B2A-F144-A5DA-0581DFA57C6F}" presName="level3hierChild" presStyleCnt="0"/>
      <dgm:spPr/>
    </dgm:pt>
    <dgm:pt modelId="{D2C5F8DA-CD18-8A44-AADB-8E10116460D1}" type="pres">
      <dgm:prSet presAssocID="{6CF58CF2-861B-9A40-BE1A-205EE733B303}" presName="conn2-1" presStyleLbl="parChTrans1D2" presStyleIdx="1" presStyleCnt="4"/>
      <dgm:spPr/>
      <dgm:t>
        <a:bodyPr/>
        <a:lstStyle/>
        <a:p>
          <a:endParaRPr lang="en-US"/>
        </a:p>
      </dgm:t>
    </dgm:pt>
    <dgm:pt modelId="{5993053F-28A8-8845-8723-86C1832DDC18}" type="pres">
      <dgm:prSet presAssocID="{6CF58CF2-861B-9A40-BE1A-205EE733B303}" presName="connTx" presStyleLbl="parChTrans1D2" presStyleIdx="1" presStyleCnt="4"/>
      <dgm:spPr/>
      <dgm:t>
        <a:bodyPr/>
        <a:lstStyle/>
        <a:p>
          <a:endParaRPr lang="en-US"/>
        </a:p>
      </dgm:t>
    </dgm:pt>
    <dgm:pt modelId="{A08BEA16-8F25-2344-AB96-BD3CB1CF1A74}" type="pres">
      <dgm:prSet presAssocID="{3415AFBE-AFB4-6842-9BED-8D8B83B16F09}" presName="root2" presStyleCnt="0"/>
      <dgm:spPr/>
    </dgm:pt>
    <dgm:pt modelId="{B441D6E4-2BEF-9443-B6F5-64D06B9C992E}" type="pres">
      <dgm:prSet presAssocID="{3415AFBE-AFB4-6842-9BED-8D8B83B16F09}" presName="LevelTwoTextNode" presStyleLbl="node2" presStyleIdx="1" presStyleCnt="4">
        <dgm:presLayoutVars>
          <dgm:chPref val="3"/>
        </dgm:presLayoutVars>
      </dgm:prSet>
      <dgm:spPr/>
      <dgm:t>
        <a:bodyPr/>
        <a:lstStyle/>
        <a:p>
          <a:endParaRPr lang="en-US"/>
        </a:p>
      </dgm:t>
    </dgm:pt>
    <dgm:pt modelId="{7717C3A0-759F-0048-A887-A8ABAD7955FC}" type="pres">
      <dgm:prSet presAssocID="{3415AFBE-AFB4-6842-9BED-8D8B83B16F09}" presName="level3hierChild" presStyleCnt="0"/>
      <dgm:spPr/>
    </dgm:pt>
    <dgm:pt modelId="{09EDD784-E2C3-5E40-BC4E-622C106837C2}" type="pres">
      <dgm:prSet presAssocID="{563AF3AD-CD7D-7C48-AA9D-8ED4DBBD4A84}" presName="conn2-1" presStyleLbl="parChTrans1D2" presStyleIdx="2" presStyleCnt="4"/>
      <dgm:spPr/>
      <dgm:t>
        <a:bodyPr/>
        <a:lstStyle/>
        <a:p>
          <a:endParaRPr lang="en-US"/>
        </a:p>
      </dgm:t>
    </dgm:pt>
    <dgm:pt modelId="{AFEC4A54-74D5-104C-AE62-C71183B64EB4}" type="pres">
      <dgm:prSet presAssocID="{563AF3AD-CD7D-7C48-AA9D-8ED4DBBD4A84}" presName="connTx" presStyleLbl="parChTrans1D2" presStyleIdx="2" presStyleCnt="4"/>
      <dgm:spPr/>
      <dgm:t>
        <a:bodyPr/>
        <a:lstStyle/>
        <a:p>
          <a:endParaRPr lang="en-US"/>
        </a:p>
      </dgm:t>
    </dgm:pt>
    <dgm:pt modelId="{A3046F81-D17F-EA4D-92BE-873ABC1CA066}" type="pres">
      <dgm:prSet presAssocID="{CF0D5D61-5112-BC41-B499-1C0C5C316567}" presName="root2" presStyleCnt="0"/>
      <dgm:spPr/>
    </dgm:pt>
    <dgm:pt modelId="{F1B1A030-C08B-F440-9673-2F5B7AB4F3A5}" type="pres">
      <dgm:prSet presAssocID="{CF0D5D61-5112-BC41-B499-1C0C5C316567}" presName="LevelTwoTextNode" presStyleLbl="node2" presStyleIdx="2" presStyleCnt="4">
        <dgm:presLayoutVars>
          <dgm:chPref val="3"/>
        </dgm:presLayoutVars>
      </dgm:prSet>
      <dgm:spPr/>
      <dgm:t>
        <a:bodyPr/>
        <a:lstStyle/>
        <a:p>
          <a:endParaRPr lang="en-US"/>
        </a:p>
      </dgm:t>
    </dgm:pt>
    <dgm:pt modelId="{E4681CA0-BD33-3F44-A1D6-FEBEBC7D25F8}" type="pres">
      <dgm:prSet presAssocID="{CF0D5D61-5112-BC41-B499-1C0C5C316567}" presName="level3hierChild" presStyleCnt="0"/>
      <dgm:spPr/>
    </dgm:pt>
    <dgm:pt modelId="{F2AC7432-B3A8-7440-B2A3-572DCD7B3CA4}" type="pres">
      <dgm:prSet presAssocID="{EB61858B-17D4-AC42-B13A-0D146F9C20B4}" presName="conn2-1" presStyleLbl="parChTrans1D2" presStyleIdx="3" presStyleCnt="4"/>
      <dgm:spPr/>
      <dgm:t>
        <a:bodyPr/>
        <a:lstStyle/>
        <a:p>
          <a:endParaRPr lang="en-US"/>
        </a:p>
      </dgm:t>
    </dgm:pt>
    <dgm:pt modelId="{50E028E8-1147-8341-8E71-826743A3924A}" type="pres">
      <dgm:prSet presAssocID="{EB61858B-17D4-AC42-B13A-0D146F9C20B4}" presName="connTx" presStyleLbl="parChTrans1D2" presStyleIdx="3" presStyleCnt="4"/>
      <dgm:spPr/>
      <dgm:t>
        <a:bodyPr/>
        <a:lstStyle/>
        <a:p>
          <a:endParaRPr lang="en-US"/>
        </a:p>
      </dgm:t>
    </dgm:pt>
    <dgm:pt modelId="{A679504F-FCD1-CE4B-877B-AF8B8B6135F8}" type="pres">
      <dgm:prSet presAssocID="{2BBB49B1-C104-BD45-90B7-77848D53E5B0}" presName="root2" presStyleCnt="0"/>
      <dgm:spPr/>
    </dgm:pt>
    <dgm:pt modelId="{7C0AD9ED-0968-EF4C-A933-CE8E868083C4}" type="pres">
      <dgm:prSet presAssocID="{2BBB49B1-C104-BD45-90B7-77848D53E5B0}" presName="LevelTwoTextNode" presStyleLbl="node2" presStyleIdx="3" presStyleCnt="4">
        <dgm:presLayoutVars>
          <dgm:chPref val="3"/>
        </dgm:presLayoutVars>
      </dgm:prSet>
      <dgm:spPr/>
      <dgm:t>
        <a:bodyPr/>
        <a:lstStyle/>
        <a:p>
          <a:endParaRPr lang="en-US"/>
        </a:p>
      </dgm:t>
    </dgm:pt>
    <dgm:pt modelId="{3FD8E3FD-6558-3C44-B23A-7895312EB115}" type="pres">
      <dgm:prSet presAssocID="{2BBB49B1-C104-BD45-90B7-77848D53E5B0}" presName="level3hierChild" presStyleCnt="0"/>
      <dgm:spPr/>
    </dgm:pt>
  </dgm:ptLst>
  <dgm:cxnLst>
    <dgm:cxn modelId="{72B4CA56-A4AC-F241-BEDC-466B1B6F912D}" srcId="{FA9C5022-AE16-E24A-A4F7-9D6F6A5CF00C}" destId="{2BBB49B1-C104-BD45-90B7-77848D53E5B0}" srcOrd="3" destOrd="0" parTransId="{EB61858B-17D4-AC42-B13A-0D146F9C20B4}" sibTransId="{723E29A0-F45C-4A4F-8066-51C2B941E936}"/>
    <dgm:cxn modelId="{6D384238-D892-A744-B2F0-B4B2089D197A}" type="presOf" srcId="{FA9C5022-AE16-E24A-A4F7-9D6F6A5CF00C}" destId="{0D5927CD-2BD5-274B-BE30-AD74901D1319}" srcOrd="0" destOrd="0" presId="urn:microsoft.com/office/officeart/2008/layout/HorizontalMultiLevelHierarchy"/>
    <dgm:cxn modelId="{19B8EA77-7AB6-1349-8F63-05C428AC96B2}" srcId="{FA9C5022-AE16-E24A-A4F7-9D6F6A5CF00C}" destId="{166204C6-3B2A-F144-A5DA-0581DFA57C6F}" srcOrd="0" destOrd="0" parTransId="{AAD85CE9-78E9-CF4C-AC1D-5D261676BB63}" sibTransId="{70E69524-5340-6C48-829A-28F9BFDD0418}"/>
    <dgm:cxn modelId="{A41AF6B3-F173-484A-8B68-A5C7DE12D2CB}" type="presOf" srcId="{EB61858B-17D4-AC42-B13A-0D146F9C20B4}" destId="{F2AC7432-B3A8-7440-B2A3-572DCD7B3CA4}" srcOrd="0" destOrd="0" presId="urn:microsoft.com/office/officeart/2008/layout/HorizontalMultiLevelHierarchy"/>
    <dgm:cxn modelId="{2B48D844-6190-F14D-BBC2-E9DE866FCAA8}" type="presOf" srcId="{EB61858B-17D4-AC42-B13A-0D146F9C20B4}" destId="{50E028E8-1147-8341-8E71-826743A3924A}" srcOrd="1" destOrd="0" presId="urn:microsoft.com/office/officeart/2008/layout/HorizontalMultiLevelHierarchy"/>
    <dgm:cxn modelId="{C18F9EF0-7F50-2A4D-B239-1B586494B5A8}" type="presOf" srcId="{AAD85CE9-78E9-CF4C-AC1D-5D261676BB63}" destId="{6DCB4495-BED8-E04F-8B25-84D2414DC06D}" srcOrd="0" destOrd="0" presId="urn:microsoft.com/office/officeart/2008/layout/HorizontalMultiLevelHierarchy"/>
    <dgm:cxn modelId="{4A146A2B-EF6E-E14D-A3D5-260CFFBC72F0}" type="presOf" srcId="{6CF58CF2-861B-9A40-BE1A-205EE733B303}" destId="{5993053F-28A8-8845-8723-86C1832DDC18}" srcOrd="1" destOrd="0" presId="urn:microsoft.com/office/officeart/2008/layout/HorizontalMultiLevelHierarchy"/>
    <dgm:cxn modelId="{A19BB064-0BE3-9949-94C7-9FE222FE5B8E}" srcId="{DAC209E5-D9AA-3340-873E-69A0BBE6A7CA}" destId="{FA9C5022-AE16-E24A-A4F7-9D6F6A5CF00C}" srcOrd="0" destOrd="0" parTransId="{F978834C-F180-9048-BB12-3F7D2CB0EEED}" sibTransId="{7298EB2F-FCAF-4241-9919-F78B5490D181}"/>
    <dgm:cxn modelId="{707EF57A-611C-2A44-A270-A30C2DD14493}" srcId="{FA9C5022-AE16-E24A-A4F7-9D6F6A5CF00C}" destId="{3415AFBE-AFB4-6842-9BED-8D8B83B16F09}" srcOrd="1" destOrd="0" parTransId="{6CF58CF2-861B-9A40-BE1A-205EE733B303}" sibTransId="{629EDA56-A714-3A49-8B77-F824F1791921}"/>
    <dgm:cxn modelId="{DD2FB202-3AF2-ED4B-A997-562401B0D49D}" type="presOf" srcId="{6CF58CF2-861B-9A40-BE1A-205EE733B303}" destId="{D2C5F8DA-CD18-8A44-AADB-8E10116460D1}" srcOrd="0" destOrd="0" presId="urn:microsoft.com/office/officeart/2008/layout/HorizontalMultiLevelHierarchy"/>
    <dgm:cxn modelId="{E0EF910C-02C8-1546-B254-6B87F874CCA0}" type="presOf" srcId="{AAD85CE9-78E9-CF4C-AC1D-5D261676BB63}" destId="{B1F53CAC-7BC8-B34A-8272-F5A5AE4AE518}" srcOrd="1" destOrd="0" presId="urn:microsoft.com/office/officeart/2008/layout/HorizontalMultiLevelHierarchy"/>
    <dgm:cxn modelId="{E4E5738D-23D9-4B4A-9C39-2DB31E60BF31}" type="presOf" srcId="{2BBB49B1-C104-BD45-90B7-77848D53E5B0}" destId="{7C0AD9ED-0968-EF4C-A933-CE8E868083C4}" srcOrd="0" destOrd="0" presId="urn:microsoft.com/office/officeart/2008/layout/HorizontalMultiLevelHierarchy"/>
    <dgm:cxn modelId="{78FA22AC-80C4-9D40-AFE9-3F11E108AD42}" srcId="{FA9C5022-AE16-E24A-A4F7-9D6F6A5CF00C}" destId="{CF0D5D61-5112-BC41-B499-1C0C5C316567}" srcOrd="2" destOrd="0" parTransId="{563AF3AD-CD7D-7C48-AA9D-8ED4DBBD4A84}" sibTransId="{2E5E77FB-0C8A-484C-A95D-D549A16A9D9F}"/>
    <dgm:cxn modelId="{E5553EE0-24ED-2346-8F50-8733EDE968BE}" type="presOf" srcId="{166204C6-3B2A-F144-A5DA-0581DFA57C6F}" destId="{C9E96B57-5706-BC47-A9FE-D9F1BBE99F88}" srcOrd="0" destOrd="0" presId="urn:microsoft.com/office/officeart/2008/layout/HorizontalMultiLevelHierarchy"/>
    <dgm:cxn modelId="{78AC1D52-6621-5244-A47F-7AADF36D340C}" type="presOf" srcId="{563AF3AD-CD7D-7C48-AA9D-8ED4DBBD4A84}" destId="{AFEC4A54-74D5-104C-AE62-C71183B64EB4}" srcOrd="1" destOrd="0" presId="urn:microsoft.com/office/officeart/2008/layout/HorizontalMultiLevelHierarchy"/>
    <dgm:cxn modelId="{F237DF83-4C7C-FE4A-82B1-7B97D365D222}" type="presOf" srcId="{DAC209E5-D9AA-3340-873E-69A0BBE6A7CA}" destId="{91A07B1D-00FD-924F-BA1C-C3B0B97FF445}" srcOrd="0" destOrd="0" presId="urn:microsoft.com/office/officeart/2008/layout/HorizontalMultiLevelHierarchy"/>
    <dgm:cxn modelId="{FE3440DB-FA90-A240-AE3F-48F98B80035F}" type="presOf" srcId="{CF0D5D61-5112-BC41-B499-1C0C5C316567}" destId="{F1B1A030-C08B-F440-9673-2F5B7AB4F3A5}" srcOrd="0" destOrd="0" presId="urn:microsoft.com/office/officeart/2008/layout/HorizontalMultiLevelHierarchy"/>
    <dgm:cxn modelId="{45B31A44-4834-5F49-A71E-F1F6240897AD}" type="presOf" srcId="{563AF3AD-CD7D-7C48-AA9D-8ED4DBBD4A84}" destId="{09EDD784-E2C3-5E40-BC4E-622C106837C2}" srcOrd="0" destOrd="0" presId="urn:microsoft.com/office/officeart/2008/layout/HorizontalMultiLevelHierarchy"/>
    <dgm:cxn modelId="{E1534B78-B658-6F43-A0C4-25062D7508AF}" type="presOf" srcId="{3415AFBE-AFB4-6842-9BED-8D8B83B16F09}" destId="{B441D6E4-2BEF-9443-B6F5-64D06B9C992E}" srcOrd="0" destOrd="0" presId="urn:microsoft.com/office/officeart/2008/layout/HorizontalMultiLevelHierarchy"/>
    <dgm:cxn modelId="{04651762-7AA0-A244-A85F-92544A5635BB}" type="presParOf" srcId="{91A07B1D-00FD-924F-BA1C-C3B0B97FF445}" destId="{2C49DE81-9393-7E4E-BB8B-234BF99742CC}" srcOrd="0" destOrd="0" presId="urn:microsoft.com/office/officeart/2008/layout/HorizontalMultiLevelHierarchy"/>
    <dgm:cxn modelId="{38024474-F5EC-C940-83C7-90C8122776BD}" type="presParOf" srcId="{2C49DE81-9393-7E4E-BB8B-234BF99742CC}" destId="{0D5927CD-2BD5-274B-BE30-AD74901D1319}" srcOrd="0" destOrd="0" presId="urn:microsoft.com/office/officeart/2008/layout/HorizontalMultiLevelHierarchy"/>
    <dgm:cxn modelId="{F74F79A4-BC13-4940-A849-1B403C0AF2E1}" type="presParOf" srcId="{2C49DE81-9393-7E4E-BB8B-234BF99742CC}" destId="{D0BC18C2-86B4-1B43-B93A-30912DBADDDC}" srcOrd="1" destOrd="0" presId="urn:microsoft.com/office/officeart/2008/layout/HorizontalMultiLevelHierarchy"/>
    <dgm:cxn modelId="{B5D544EB-C339-214C-9A88-AFD2DF3AC6A5}" type="presParOf" srcId="{D0BC18C2-86B4-1B43-B93A-30912DBADDDC}" destId="{6DCB4495-BED8-E04F-8B25-84D2414DC06D}" srcOrd="0" destOrd="0" presId="urn:microsoft.com/office/officeart/2008/layout/HorizontalMultiLevelHierarchy"/>
    <dgm:cxn modelId="{322F2C1E-B12C-8049-B88E-F2FACCD9CAC8}" type="presParOf" srcId="{6DCB4495-BED8-E04F-8B25-84D2414DC06D}" destId="{B1F53CAC-7BC8-B34A-8272-F5A5AE4AE518}" srcOrd="0" destOrd="0" presId="urn:microsoft.com/office/officeart/2008/layout/HorizontalMultiLevelHierarchy"/>
    <dgm:cxn modelId="{CE5862C4-CCB5-7746-BE07-C245AB8716D2}" type="presParOf" srcId="{D0BC18C2-86B4-1B43-B93A-30912DBADDDC}" destId="{1617FD19-AF7D-9B40-9157-FF6D388D4CE6}" srcOrd="1" destOrd="0" presId="urn:microsoft.com/office/officeart/2008/layout/HorizontalMultiLevelHierarchy"/>
    <dgm:cxn modelId="{20C9D9E7-129B-4246-B7E6-93A8B652A571}" type="presParOf" srcId="{1617FD19-AF7D-9B40-9157-FF6D388D4CE6}" destId="{C9E96B57-5706-BC47-A9FE-D9F1BBE99F88}" srcOrd="0" destOrd="0" presId="urn:microsoft.com/office/officeart/2008/layout/HorizontalMultiLevelHierarchy"/>
    <dgm:cxn modelId="{E4EB7AC9-E10B-AE47-8A91-2AE980121818}" type="presParOf" srcId="{1617FD19-AF7D-9B40-9157-FF6D388D4CE6}" destId="{4D29D723-29E4-AF40-AD07-99467587DBE9}" srcOrd="1" destOrd="0" presId="urn:microsoft.com/office/officeart/2008/layout/HorizontalMultiLevelHierarchy"/>
    <dgm:cxn modelId="{1A326B8E-783E-4241-B7C8-A161EF80DFBA}" type="presParOf" srcId="{D0BC18C2-86B4-1B43-B93A-30912DBADDDC}" destId="{D2C5F8DA-CD18-8A44-AADB-8E10116460D1}" srcOrd="2" destOrd="0" presId="urn:microsoft.com/office/officeart/2008/layout/HorizontalMultiLevelHierarchy"/>
    <dgm:cxn modelId="{0E3C09BD-CADF-DA48-BBD7-ECF3EDE9BB8F}" type="presParOf" srcId="{D2C5F8DA-CD18-8A44-AADB-8E10116460D1}" destId="{5993053F-28A8-8845-8723-86C1832DDC18}" srcOrd="0" destOrd="0" presId="urn:microsoft.com/office/officeart/2008/layout/HorizontalMultiLevelHierarchy"/>
    <dgm:cxn modelId="{6EE6862F-586C-3E47-8F60-2786020D26C5}" type="presParOf" srcId="{D0BC18C2-86B4-1B43-B93A-30912DBADDDC}" destId="{A08BEA16-8F25-2344-AB96-BD3CB1CF1A74}" srcOrd="3" destOrd="0" presId="urn:microsoft.com/office/officeart/2008/layout/HorizontalMultiLevelHierarchy"/>
    <dgm:cxn modelId="{D488C9BC-0F97-2B49-98BD-F9F3D4347698}" type="presParOf" srcId="{A08BEA16-8F25-2344-AB96-BD3CB1CF1A74}" destId="{B441D6E4-2BEF-9443-B6F5-64D06B9C992E}" srcOrd="0" destOrd="0" presId="urn:microsoft.com/office/officeart/2008/layout/HorizontalMultiLevelHierarchy"/>
    <dgm:cxn modelId="{802351A3-F692-E440-90BB-6423FBCAD26C}" type="presParOf" srcId="{A08BEA16-8F25-2344-AB96-BD3CB1CF1A74}" destId="{7717C3A0-759F-0048-A887-A8ABAD7955FC}" srcOrd="1" destOrd="0" presId="urn:microsoft.com/office/officeart/2008/layout/HorizontalMultiLevelHierarchy"/>
    <dgm:cxn modelId="{39BA39AB-10B8-5A43-8E67-550D6F572D5F}" type="presParOf" srcId="{D0BC18C2-86B4-1B43-B93A-30912DBADDDC}" destId="{09EDD784-E2C3-5E40-BC4E-622C106837C2}" srcOrd="4" destOrd="0" presId="urn:microsoft.com/office/officeart/2008/layout/HorizontalMultiLevelHierarchy"/>
    <dgm:cxn modelId="{3EB9F7A9-B6CC-0D4B-8FB3-A43F488C5721}" type="presParOf" srcId="{09EDD784-E2C3-5E40-BC4E-622C106837C2}" destId="{AFEC4A54-74D5-104C-AE62-C71183B64EB4}" srcOrd="0" destOrd="0" presId="urn:microsoft.com/office/officeart/2008/layout/HorizontalMultiLevelHierarchy"/>
    <dgm:cxn modelId="{62C99E09-5EF3-BB41-BF68-A7FD7C1EC7F1}" type="presParOf" srcId="{D0BC18C2-86B4-1B43-B93A-30912DBADDDC}" destId="{A3046F81-D17F-EA4D-92BE-873ABC1CA066}" srcOrd="5" destOrd="0" presId="urn:microsoft.com/office/officeart/2008/layout/HorizontalMultiLevelHierarchy"/>
    <dgm:cxn modelId="{970EAE65-547C-FF41-A9BD-D17B7C2258EC}" type="presParOf" srcId="{A3046F81-D17F-EA4D-92BE-873ABC1CA066}" destId="{F1B1A030-C08B-F440-9673-2F5B7AB4F3A5}" srcOrd="0" destOrd="0" presId="urn:microsoft.com/office/officeart/2008/layout/HorizontalMultiLevelHierarchy"/>
    <dgm:cxn modelId="{0F6EBF4C-2BFB-6A47-9A3D-ABE267D7BB78}" type="presParOf" srcId="{A3046F81-D17F-EA4D-92BE-873ABC1CA066}" destId="{E4681CA0-BD33-3F44-A1D6-FEBEBC7D25F8}" srcOrd="1" destOrd="0" presId="urn:microsoft.com/office/officeart/2008/layout/HorizontalMultiLevelHierarchy"/>
    <dgm:cxn modelId="{4C1DE654-151C-714A-9708-E4883C69B344}" type="presParOf" srcId="{D0BC18C2-86B4-1B43-B93A-30912DBADDDC}" destId="{F2AC7432-B3A8-7440-B2A3-572DCD7B3CA4}" srcOrd="6" destOrd="0" presId="urn:microsoft.com/office/officeart/2008/layout/HorizontalMultiLevelHierarchy"/>
    <dgm:cxn modelId="{B8BCF674-6DA4-5C4A-A645-3E1C1DD1827B}" type="presParOf" srcId="{F2AC7432-B3A8-7440-B2A3-572DCD7B3CA4}" destId="{50E028E8-1147-8341-8E71-826743A3924A}" srcOrd="0" destOrd="0" presId="urn:microsoft.com/office/officeart/2008/layout/HorizontalMultiLevelHierarchy"/>
    <dgm:cxn modelId="{B30DAD2C-AFCD-A744-B671-FD50DEB65D1D}" type="presParOf" srcId="{D0BC18C2-86B4-1B43-B93A-30912DBADDDC}" destId="{A679504F-FCD1-CE4B-877B-AF8B8B6135F8}" srcOrd="7" destOrd="0" presId="urn:microsoft.com/office/officeart/2008/layout/HorizontalMultiLevelHierarchy"/>
    <dgm:cxn modelId="{FA6A49E9-84C7-584E-BADD-833CC3C5102A}" type="presParOf" srcId="{A679504F-FCD1-CE4B-877B-AF8B8B6135F8}" destId="{7C0AD9ED-0968-EF4C-A933-CE8E868083C4}" srcOrd="0" destOrd="0" presId="urn:microsoft.com/office/officeart/2008/layout/HorizontalMultiLevelHierarchy"/>
    <dgm:cxn modelId="{698ACE19-CB91-2946-A6A8-EEC43F8E254B}" type="presParOf" srcId="{A679504F-FCD1-CE4B-877B-AF8B8B6135F8}" destId="{3FD8E3FD-6558-3C44-B23A-7895312EB115}"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C7432-B3A8-7440-B2A3-572DCD7B3CA4}">
      <dsp:nvSpPr>
        <dsp:cNvPr id="0" name=""/>
        <dsp:cNvSpPr/>
      </dsp:nvSpPr>
      <dsp:spPr>
        <a:xfrm>
          <a:off x="2834005" y="2910680"/>
          <a:ext cx="725574" cy="2073859"/>
        </a:xfrm>
        <a:custGeom>
          <a:avLst/>
          <a:gdLst/>
          <a:ahLst/>
          <a:cxnLst/>
          <a:rect l="0" t="0" r="0" b="0"/>
          <a:pathLst>
            <a:path>
              <a:moveTo>
                <a:pt x="0" y="0"/>
              </a:moveTo>
              <a:lnTo>
                <a:pt x="362787" y="0"/>
              </a:lnTo>
              <a:lnTo>
                <a:pt x="362787" y="2073859"/>
              </a:lnTo>
              <a:lnTo>
                <a:pt x="725574" y="2073859"/>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141865" y="3892682"/>
        <a:ext cx="109856" cy="109856"/>
      </dsp:txXfrm>
    </dsp:sp>
    <dsp:sp modelId="{09EDD784-E2C3-5E40-BC4E-622C106837C2}">
      <dsp:nvSpPr>
        <dsp:cNvPr id="0" name=""/>
        <dsp:cNvSpPr/>
      </dsp:nvSpPr>
      <dsp:spPr>
        <a:xfrm>
          <a:off x="2834005" y="2910680"/>
          <a:ext cx="725574" cy="691286"/>
        </a:xfrm>
        <a:custGeom>
          <a:avLst/>
          <a:gdLst/>
          <a:ahLst/>
          <a:cxnLst/>
          <a:rect l="0" t="0" r="0" b="0"/>
          <a:pathLst>
            <a:path>
              <a:moveTo>
                <a:pt x="0" y="0"/>
              </a:moveTo>
              <a:lnTo>
                <a:pt x="362787" y="0"/>
              </a:lnTo>
              <a:lnTo>
                <a:pt x="362787" y="691286"/>
              </a:lnTo>
              <a:lnTo>
                <a:pt x="725574" y="691286"/>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71739" y="3231269"/>
        <a:ext cx="50108" cy="50108"/>
      </dsp:txXfrm>
    </dsp:sp>
    <dsp:sp modelId="{D2C5F8DA-CD18-8A44-AADB-8E10116460D1}">
      <dsp:nvSpPr>
        <dsp:cNvPr id="0" name=""/>
        <dsp:cNvSpPr/>
      </dsp:nvSpPr>
      <dsp:spPr>
        <a:xfrm>
          <a:off x="2834005" y="2219393"/>
          <a:ext cx="725574" cy="691286"/>
        </a:xfrm>
        <a:custGeom>
          <a:avLst/>
          <a:gdLst/>
          <a:ahLst/>
          <a:cxnLst/>
          <a:rect l="0" t="0" r="0" b="0"/>
          <a:pathLst>
            <a:path>
              <a:moveTo>
                <a:pt x="0" y="691286"/>
              </a:moveTo>
              <a:lnTo>
                <a:pt x="362787" y="691286"/>
              </a:lnTo>
              <a:lnTo>
                <a:pt x="362787" y="0"/>
              </a:lnTo>
              <a:lnTo>
                <a:pt x="725574" y="0"/>
              </a:lnTo>
            </a:path>
          </a:pathLst>
        </a:custGeom>
        <a:noFill/>
        <a:ln w="9525" cap="flat" cmpd="sng" algn="ctr">
          <a:solidFill>
            <a:srgbClr val="00000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171739" y="2539983"/>
        <a:ext cx="50108" cy="50108"/>
      </dsp:txXfrm>
    </dsp:sp>
    <dsp:sp modelId="{6DCB4495-BED8-E04F-8B25-84D2414DC06D}">
      <dsp:nvSpPr>
        <dsp:cNvPr id="0" name=""/>
        <dsp:cNvSpPr/>
      </dsp:nvSpPr>
      <dsp:spPr>
        <a:xfrm>
          <a:off x="2834005" y="836820"/>
          <a:ext cx="725574" cy="2073859"/>
        </a:xfrm>
        <a:custGeom>
          <a:avLst/>
          <a:gdLst/>
          <a:ahLst/>
          <a:cxnLst/>
          <a:rect l="0" t="0" r="0" b="0"/>
          <a:pathLst>
            <a:path>
              <a:moveTo>
                <a:pt x="0" y="2073859"/>
              </a:moveTo>
              <a:lnTo>
                <a:pt x="362787" y="2073859"/>
              </a:lnTo>
              <a:lnTo>
                <a:pt x="362787" y="0"/>
              </a:lnTo>
              <a:lnTo>
                <a:pt x="725574" y="0"/>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3141865" y="1818822"/>
        <a:ext cx="109856" cy="109856"/>
      </dsp:txXfrm>
    </dsp:sp>
    <dsp:sp modelId="{0D5927CD-2BD5-274B-BE30-AD74901D1319}">
      <dsp:nvSpPr>
        <dsp:cNvPr id="0" name=""/>
        <dsp:cNvSpPr/>
      </dsp:nvSpPr>
      <dsp:spPr>
        <a:xfrm rot="16200000">
          <a:off x="-629703" y="2357651"/>
          <a:ext cx="5821361" cy="1106058"/>
        </a:xfrm>
        <a:prstGeom prst="rect">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rtl="0">
            <a:lnSpc>
              <a:spcPct val="90000"/>
            </a:lnSpc>
            <a:spcBef>
              <a:spcPct val="0"/>
            </a:spcBef>
            <a:spcAft>
              <a:spcPct val="35000"/>
            </a:spcAft>
          </a:pPr>
          <a:r>
            <a:rPr lang="en-US" sz="4300" b="1" kern="1200" dirty="0" smtClean="0">
              <a:latin typeface="Gill Sans"/>
              <a:cs typeface="Gill Sans"/>
            </a:rPr>
            <a:t>Human Involvement</a:t>
          </a:r>
          <a:endParaRPr lang="en-US" sz="4300" kern="1200" dirty="0">
            <a:latin typeface="Gill Sans"/>
            <a:cs typeface="Gill Sans"/>
          </a:endParaRPr>
        </a:p>
      </dsp:txBody>
      <dsp:txXfrm>
        <a:off x="-629703" y="2357651"/>
        <a:ext cx="5821361" cy="1106058"/>
      </dsp:txXfrm>
    </dsp:sp>
    <dsp:sp modelId="{C9E96B57-5706-BC47-A9FE-D9F1BBE99F88}">
      <dsp:nvSpPr>
        <dsp:cNvPr id="0" name=""/>
        <dsp:cNvSpPr/>
      </dsp:nvSpPr>
      <dsp:spPr>
        <a:xfrm>
          <a:off x="3559580" y="283791"/>
          <a:ext cx="3627872" cy="1106058"/>
        </a:xfrm>
        <a:prstGeom prst="rect">
          <a:avLst/>
        </a:prstGeom>
        <a:solidFill>
          <a:srgbClr val="FF00A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rtl="0">
            <a:lnSpc>
              <a:spcPct val="90000"/>
            </a:lnSpc>
            <a:spcBef>
              <a:spcPct val="0"/>
            </a:spcBef>
            <a:spcAft>
              <a:spcPct val="35000"/>
            </a:spcAft>
          </a:pPr>
          <a:r>
            <a:rPr lang="en-US" sz="4300" b="1" kern="1200" dirty="0" smtClean="0">
              <a:latin typeface="Gill Sans"/>
              <a:cs typeface="Gill Sans"/>
            </a:rPr>
            <a:t>Data</a:t>
          </a:r>
          <a:endParaRPr lang="en-US" sz="4300" kern="1200" dirty="0">
            <a:latin typeface="Gill Sans"/>
            <a:cs typeface="Gill Sans"/>
          </a:endParaRPr>
        </a:p>
      </dsp:txBody>
      <dsp:txXfrm>
        <a:off x="3559580" y="283791"/>
        <a:ext cx="3627872" cy="1106058"/>
      </dsp:txXfrm>
    </dsp:sp>
    <dsp:sp modelId="{B441D6E4-2BEF-9443-B6F5-64D06B9C992E}">
      <dsp:nvSpPr>
        <dsp:cNvPr id="0" name=""/>
        <dsp:cNvSpPr/>
      </dsp:nvSpPr>
      <dsp:spPr>
        <a:xfrm>
          <a:off x="3559580" y="1666364"/>
          <a:ext cx="3627872" cy="1106058"/>
        </a:xfrm>
        <a:prstGeom prst="rect">
          <a:avLst/>
        </a:prstGeom>
        <a:solidFill>
          <a:srgbClr val="FF00A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rtl="0">
            <a:lnSpc>
              <a:spcPct val="90000"/>
            </a:lnSpc>
            <a:spcBef>
              <a:spcPct val="0"/>
            </a:spcBef>
            <a:spcAft>
              <a:spcPct val="35000"/>
            </a:spcAft>
          </a:pPr>
          <a:r>
            <a:rPr lang="en-US" sz="4300" b="1" kern="1200" dirty="0" smtClean="0">
              <a:latin typeface="Gill Sans"/>
              <a:cs typeface="Gill Sans"/>
            </a:rPr>
            <a:t>Model</a:t>
          </a:r>
          <a:endParaRPr lang="en-US" sz="4300" kern="1200" dirty="0">
            <a:latin typeface="Gill Sans"/>
            <a:cs typeface="Gill Sans"/>
          </a:endParaRPr>
        </a:p>
      </dsp:txBody>
      <dsp:txXfrm>
        <a:off x="3559580" y="1666364"/>
        <a:ext cx="3627872" cy="1106058"/>
      </dsp:txXfrm>
    </dsp:sp>
    <dsp:sp modelId="{F1B1A030-C08B-F440-9673-2F5B7AB4F3A5}">
      <dsp:nvSpPr>
        <dsp:cNvPr id="0" name=""/>
        <dsp:cNvSpPr/>
      </dsp:nvSpPr>
      <dsp:spPr>
        <a:xfrm>
          <a:off x="3559580" y="3048937"/>
          <a:ext cx="3627872" cy="1106058"/>
        </a:xfrm>
        <a:prstGeom prst="rect">
          <a:avLst/>
        </a:prstGeom>
        <a:solidFill>
          <a:srgbClr val="FF00A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rtl="0">
            <a:lnSpc>
              <a:spcPct val="90000"/>
            </a:lnSpc>
            <a:spcBef>
              <a:spcPct val="0"/>
            </a:spcBef>
            <a:spcAft>
              <a:spcPct val="35000"/>
            </a:spcAft>
          </a:pPr>
          <a:r>
            <a:rPr lang="en-US" sz="4300" b="1" kern="1200" dirty="0" smtClean="0">
              <a:latin typeface="Gill Sans"/>
              <a:cs typeface="Gill Sans"/>
            </a:rPr>
            <a:t>Inference</a:t>
          </a:r>
          <a:endParaRPr lang="en-US" sz="4300" kern="1200" dirty="0">
            <a:latin typeface="Gill Sans"/>
            <a:cs typeface="Gill Sans"/>
          </a:endParaRPr>
        </a:p>
      </dsp:txBody>
      <dsp:txXfrm>
        <a:off x="3559580" y="3048937"/>
        <a:ext cx="3627872" cy="1106058"/>
      </dsp:txXfrm>
    </dsp:sp>
    <dsp:sp modelId="{7C0AD9ED-0968-EF4C-A933-CE8E868083C4}">
      <dsp:nvSpPr>
        <dsp:cNvPr id="0" name=""/>
        <dsp:cNvSpPr/>
      </dsp:nvSpPr>
      <dsp:spPr>
        <a:xfrm>
          <a:off x="3559580" y="4431511"/>
          <a:ext cx="3627872" cy="1106058"/>
        </a:xfrm>
        <a:prstGeom prst="rect">
          <a:avLst/>
        </a:prstGeom>
        <a:solidFill>
          <a:srgbClr val="FF00A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rtl="0">
            <a:lnSpc>
              <a:spcPct val="90000"/>
            </a:lnSpc>
            <a:spcBef>
              <a:spcPct val="0"/>
            </a:spcBef>
            <a:spcAft>
              <a:spcPct val="35000"/>
            </a:spcAft>
          </a:pPr>
          <a:r>
            <a:rPr lang="en-US" sz="4300" b="1" kern="1200" dirty="0" smtClean="0">
              <a:latin typeface="Gill Sans"/>
              <a:cs typeface="Gill Sans"/>
            </a:rPr>
            <a:t>Interface</a:t>
          </a:r>
          <a:endParaRPr lang="en-US" sz="4300" kern="1200" dirty="0">
            <a:latin typeface="Gill Sans"/>
            <a:cs typeface="Gill Sans"/>
          </a:endParaRPr>
        </a:p>
      </dsp:txBody>
      <dsp:txXfrm>
        <a:off x="3559580" y="4431511"/>
        <a:ext cx="3627872" cy="110605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pPr/>
              <a:t>3/26/17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pPr/>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3/26/17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One promising path forward is to align information disclosures in a way</a:t>
            </a:r>
            <a:r>
              <a:rPr lang="en-US" baseline="0" dirty="0" smtClean="0"/>
              <a:t> that enhance the user experience. </a:t>
            </a:r>
          </a:p>
          <a:p>
            <a:endParaRPr lang="en-US" baseline="0" dirty="0" smtClean="0"/>
          </a:p>
          <a:p>
            <a:r>
              <a:rPr lang="en-US" baseline="0" dirty="0" smtClean="0"/>
              <a:t>But other forms of transparency information are less relevant to the immediate UX and more for broader public: censorship, bias in attention.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were of course many business concerns. The viability of the </a:t>
            </a:r>
            <a:r>
              <a:rPr lang="en-US" dirty="0" err="1" smtClean="0"/>
              <a:t>algo</a:t>
            </a:r>
            <a:r>
              <a:rPr lang="en-US" dirty="0" smtClean="0"/>
              <a:t> transparency with commercial entities hinges on these</a:t>
            </a:r>
            <a:r>
              <a:rPr lang="en-US" baseline="0" dirty="0" smtClean="0"/>
              <a:t> and thus they’re all viable applied research opportunities. </a:t>
            </a:r>
          </a:p>
          <a:p>
            <a:endParaRPr lang="en-US" baseline="0" dirty="0" smtClean="0"/>
          </a:p>
          <a:p>
            <a:r>
              <a:rPr lang="en-US" baseline="0" dirty="0" smtClean="0"/>
              <a:t>Cc https://</a:t>
            </a:r>
            <a:r>
              <a:rPr lang="en-US" baseline="0" dirty="0" err="1" smtClean="0"/>
              <a:t>www.flickr.com</a:t>
            </a:r>
            <a:r>
              <a:rPr lang="en-US" baseline="0" dirty="0" smtClean="0"/>
              <a:t>/photos/</a:t>
            </a:r>
            <a:r>
              <a:rPr lang="en-US" baseline="0" dirty="0" err="1" smtClean="0"/>
              <a:t>jlcernadas</a:t>
            </a:r>
            <a:r>
              <a:rPr lang="en-US" baseline="0" dirty="0" smtClean="0"/>
              <a:t>/8986321322</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69769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Yes these concerns aren’t slowing down some organizations</a:t>
            </a:r>
            <a:r>
              <a:rPr lang="en-US" baseline="0" dirty="0" smtClean="0"/>
              <a:t> who are trying to be forthcoming about how, in this case, personalization is functioning.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13164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a:t>
            </a:r>
            <a:r>
              <a:rPr lang="en-US" dirty="0" err="1" smtClean="0"/>
              <a:t>www.flickr.com</a:t>
            </a:r>
            <a:r>
              <a:rPr lang="en-US" dirty="0" smtClean="0"/>
              <a:t>/photos/</a:t>
            </a:r>
            <a:r>
              <a:rPr lang="en-US" dirty="0" err="1" smtClean="0"/>
              <a:t>maartmeester</a:t>
            </a:r>
            <a:r>
              <a:rPr lang="en-US" dirty="0" smtClean="0"/>
              <a:t>/5299868320/</a:t>
            </a:r>
          </a:p>
          <a:p>
            <a:endParaRPr lang="en-US" dirty="0" smtClean="0"/>
          </a:p>
          <a:p>
            <a:r>
              <a:rPr lang="en-US" dirty="0" smtClean="0"/>
              <a:t>There were of course many business concerns. The viability of the </a:t>
            </a:r>
            <a:r>
              <a:rPr lang="en-US" dirty="0" err="1" smtClean="0"/>
              <a:t>algo</a:t>
            </a:r>
            <a:r>
              <a:rPr lang="en-US" dirty="0" smtClean="0"/>
              <a:t> transparency with commercial entities hinges on these</a:t>
            </a:r>
            <a:r>
              <a:rPr lang="en-US" baseline="0" dirty="0" smtClean="0"/>
              <a:t> and thus they’re all viable applied research opportunities. </a:t>
            </a:r>
          </a:p>
          <a:p>
            <a:endParaRPr lang="en-US" baseline="0" dirty="0" smtClean="0"/>
          </a:p>
          <a:p>
            <a:r>
              <a:rPr lang="en-US" baseline="0" dirty="0" smtClean="0"/>
              <a:t>We’re currently </a:t>
            </a:r>
            <a:r>
              <a:rPr lang="en-US" baseline="0" dirty="0" err="1" smtClean="0"/>
              <a:t>purusing</a:t>
            </a:r>
            <a:r>
              <a:rPr lang="en-US" baseline="0" dirty="0" smtClean="0"/>
              <a:t> a project to better understand whether there can be meaningful disclosure that maintains trust without hurting the user experience. In our lab, in collaboration with IEEE, and in another collaboration with U. Munich.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69769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52752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Vetting of analysis prior to publication vs. posting data and methods along with story. </a:t>
            </a:r>
          </a:p>
          <a:p>
            <a:endParaRPr lang="en-US" dirty="0" smtClean="0"/>
          </a:p>
          <a:p>
            <a:r>
              <a:rPr lang="en-US" sz="1200" kern="1200" dirty="0" smtClean="0">
                <a:solidFill>
                  <a:schemeClr val="tx1"/>
                </a:solidFill>
                <a:latin typeface="+mn-lt"/>
                <a:ea typeface="+mn-ea"/>
                <a:cs typeface="+mn-cs"/>
              </a:rPr>
              <a:t>“If the entire story hinges on conclusions that you found through an analysis, then it’s worth comparing notes with someone else.”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Possible methods: circulate white paper, show</a:t>
            </a:r>
            <a:r>
              <a:rPr lang="en-US" sz="1200" kern="1200" baseline="0" dirty="0" smtClean="0">
                <a:solidFill>
                  <a:schemeClr val="tx1"/>
                </a:solidFill>
                <a:latin typeface="+mn-lt"/>
                <a:ea typeface="+mn-ea"/>
                <a:cs typeface="+mn-cs"/>
              </a:rPr>
              <a:t> </a:t>
            </a:r>
            <a:r>
              <a:rPr lang="en-US" sz="1200" kern="1200" baseline="0" smtClean="0">
                <a:solidFill>
                  <a:schemeClr val="tx1"/>
                </a:solidFill>
                <a:latin typeface="+mn-lt"/>
                <a:ea typeface="+mn-ea"/>
                <a:cs typeface="+mn-cs"/>
              </a:rPr>
              <a:t>to colleague,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527524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Profit</a:t>
            </a:r>
            <a:r>
              <a:rPr lang="en-US" baseline="0" dirty="0" smtClean="0"/>
              <a:t> motive creates pressure for scale that can drive as many ad impressions as possible (ads are sold based on number of impressions, or number of clicks on the ads).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419830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distinguish “public interest” with “what the public is interested in” – but how does for-profit</a:t>
            </a:r>
            <a:r>
              <a:rPr lang="en-US" baseline="0" dirty="0" smtClean="0"/>
              <a:t> media problematize that? What’s wrong with just giving people what they want in terms of content? </a:t>
            </a:r>
            <a:endParaRPr lang="en-US" dirty="0" smtClean="0"/>
          </a:p>
          <a:p>
            <a:endParaRPr lang="en-US" dirty="0" smtClean="0"/>
          </a:p>
          <a:p>
            <a:r>
              <a:rPr lang="en-US" dirty="0" smtClean="0"/>
              <a:t>Segmenting the audience is in tension with pursuing</a:t>
            </a:r>
            <a:r>
              <a:rPr lang="en-US" baseline="0" dirty="0" smtClean="0"/>
              <a:t> the common good, and in creating common ground. But how to avoid the race towards lowest common denominator that is needed for scale in advertising? Click based logic of scale marginalizes smaller interest groups e.g. those interested in public affairs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52752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 + Codes of conduct from around</a:t>
            </a:r>
            <a:r>
              <a:rPr lang="en-US" baseline="0" dirty="0" smtClean="0"/>
              <a:t> the world – there isn’t really ONE standard </a:t>
            </a:r>
            <a:r>
              <a:rPr lang="is-IS" baseline="0" dirty="0" smtClean="0"/>
              <a:t>… ethics is flavored by local norms, cultures, and expectations for behavior.</a:t>
            </a:r>
          </a:p>
          <a:p>
            <a:endParaRPr lang="is-IS" baseline="0" dirty="0" smtClean="0"/>
          </a:p>
          <a:p>
            <a:r>
              <a:rPr lang="is-IS" baseline="0" dirty="0" smtClean="0"/>
              <a:t>Also this database can be helpful for understanding how codes have changed over time.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4043481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we apply such codes of conduct to new forms</a:t>
            </a:r>
            <a:r>
              <a:rPr lang="en-US" baseline="0" dirty="0" smtClean="0"/>
              <a:t> of computational and data journalism, or to algorithmic media more broadly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665602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Transparency is on</a:t>
            </a:r>
            <a:r>
              <a:rPr lang="en-US" baseline="0" dirty="0" smtClean="0"/>
              <a:t>e route to media accountability, of course there are others like a healthy critical media, institutional pressure and norm setting, sanctioning in some cases (like press councils)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305614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human computer interaction a variety of studies have examined the role of information disclosure and explanation around specific algorithms such as recommender systems, personalization, or grading. </a:t>
            </a:r>
            <a:endParaRPr lang="en-US" dirty="0" smtClean="0"/>
          </a:p>
          <a:p>
            <a:endParaRPr lang="en-US" dirty="0" smtClean="0"/>
          </a:p>
          <a:p>
            <a:r>
              <a:rPr lang="en-US" dirty="0" smtClean="0"/>
              <a:t>This is an example of what I’m calling </a:t>
            </a:r>
            <a:r>
              <a:rPr lang="en-US" dirty="0" err="1" smtClean="0"/>
              <a:t>algortihmic</a:t>
            </a:r>
            <a:r>
              <a:rPr lang="en-US" dirty="0" smtClean="0"/>
              <a:t> </a:t>
            </a:r>
            <a:r>
              <a:rPr lang="en-US" dirty="0" err="1" smtClean="0"/>
              <a:t>transparncy</a:t>
            </a:r>
            <a:r>
              <a:rPr lang="en-US" dirty="0" smtClean="0"/>
              <a:t>. We’re working on developing</a:t>
            </a:r>
            <a:r>
              <a:rPr lang="en-US" baseline="0" dirty="0" smtClean="0"/>
              <a:t> a model that can be useful in diff situations, particularly in the media. </a:t>
            </a:r>
          </a:p>
          <a:p>
            <a:endParaRPr lang="en-US" dirty="0" smtClean="0"/>
          </a:p>
          <a:p>
            <a:r>
              <a:rPr lang="en-US" dirty="0" smtClean="0"/>
              <a:t>Convened about 50 people at Tow Center to talk through</a:t>
            </a:r>
            <a:r>
              <a:rPr lang="en-US" baseline="0" dirty="0" smtClean="0"/>
              <a:t> case studies and examine what we might make transparent. Transcribed all sessions and analyzed qualitatively. Hope to have a paper out about that study soon!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99122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Towards an</a:t>
            </a:r>
            <a:r>
              <a:rPr lang="en-US" baseline="0" dirty="0" smtClean="0"/>
              <a:t> </a:t>
            </a:r>
            <a:r>
              <a:rPr lang="en-US" baseline="0" dirty="0" err="1" smtClean="0"/>
              <a:t>algo</a:t>
            </a:r>
            <a:r>
              <a:rPr lang="en-US" baseline="0" dirty="0" smtClean="0"/>
              <a:t> transparency model. </a:t>
            </a:r>
            <a:endParaRPr lang="en-US" dirty="0" smtClean="0"/>
          </a:p>
          <a:p>
            <a:endParaRPr lang="en-US" dirty="0" smtClean="0"/>
          </a:p>
          <a:p>
            <a:r>
              <a:rPr lang="en-US" dirty="0" smtClean="0"/>
              <a:t>A chance to advance the deontological ethics</a:t>
            </a:r>
            <a:r>
              <a:rPr lang="en-US" baseline="0" dirty="0" smtClean="0"/>
              <a:t> of algorithms by suggesting standards for what might be disclosed. </a:t>
            </a:r>
          </a:p>
          <a:p>
            <a:endParaRPr lang="en-US" dirty="0" smtClean="0"/>
          </a:p>
          <a:p>
            <a:r>
              <a:rPr lang="en-US" dirty="0" smtClean="0"/>
              <a:t>There were broadly 5 areas that people felt would be interesting to have more transparency. There are specifics</a:t>
            </a:r>
            <a:r>
              <a:rPr lang="en-US" baseline="0" dirty="0" smtClean="0"/>
              <a:t> to each of these and we hope to further develop to apply the standard to specific cases to demonstrate its use. </a:t>
            </a:r>
            <a:endParaRPr lang="en-US" dirty="0" smtClean="0"/>
          </a:p>
          <a:p>
            <a:endParaRPr lang="en-US" dirty="0" smtClean="0"/>
          </a:p>
          <a:p>
            <a:r>
              <a:rPr lang="en-US" dirty="0" smtClean="0"/>
              <a:t>The role</a:t>
            </a:r>
            <a:r>
              <a:rPr lang="en-US" baseline="0" dirty="0" smtClean="0"/>
              <a:t> of humans in these processes was something that came up over and over. </a:t>
            </a:r>
          </a:p>
          <a:p>
            <a:endParaRPr lang="en-US" baseline="0" dirty="0" smtClean="0"/>
          </a:p>
          <a:p>
            <a:r>
              <a:rPr lang="en-US" baseline="0" dirty="0" smtClean="0"/>
              <a:t>Also to note is that the set of </a:t>
            </a:r>
            <a:r>
              <a:rPr lang="en-US" baseline="0" dirty="0" err="1" smtClean="0"/>
              <a:t>dislosable</a:t>
            </a:r>
            <a:r>
              <a:rPr lang="en-US" baseline="0" dirty="0" smtClean="0"/>
              <a:t> information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Can we ever really disentangle</a:t>
            </a:r>
            <a:r>
              <a:rPr lang="en-US" baseline="0" dirty="0" smtClean="0"/>
              <a:t> the roles and decision of humans versus algorithms in specific algorithmic systems?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53550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462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3/26/17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xStyles>
    <p:titleStyle>
      <a:lvl1pPr algn="ctr" defTabSz="457200" rtl="0" eaLnBrk="1" latinLnBrk="0" hangingPunct="1">
        <a:spcBef>
          <a:spcPct val="0"/>
        </a:spcBef>
        <a:buNone/>
        <a:defRPr sz="4400" b="1" kern="1200">
          <a:solidFill>
            <a:schemeClr val="bg1">
              <a:lumMod val="75000"/>
            </a:schemeClr>
          </a:solidFill>
          <a:latin typeface="Gill Sans MT"/>
          <a:ea typeface="+mj-ea"/>
          <a:cs typeface="Gill Sans MT"/>
        </a:defRPr>
      </a:lvl1pPr>
    </p:titleStyle>
    <p:body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noProof="0" dirty="0" smtClean="0">
                <a:latin typeface="Abadi MT Condensed Extra Bold"/>
                <a:ea typeface="+mj-ea"/>
                <a:cs typeface="Abadi MT Condensed Extra Bold"/>
              </a:rPr>
              <a:t>Ethics in Algorithmic Media</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18916673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latin typeface="Gill Sans"/>
                <a:cs typeface="Gill Sans"/>
              </a:rPr>
              <a:t>2. Data</a:t>
            </a:r>
          </a:p>
          <a:p>
            <a:pPr lvl="1" indent="6350"/>
            <a:endParaRPr lang="en-US" sz="2400" dirty="0" smtClean="0"/>
          </a:p>
          <a:p>
            <a:pPr lvl="1" indent="6350"/>
            <a:r>
              <a:rPr lang="en-US" sz="2400" dirty="0" smtClean="0"/>
              <a:t>What’s input to the system? </a:t>
            </a:r>
          </a:p>
          <a:p>
            <a:pPr lvl="1" indent="6350"/>
            <a:endParaRPr lang="en-US" sz="2400" dirty="0"/>
          </a:p>
          <a:p>
            <a:pPr lvl="1" indent="6350"/>
            <a:r>
              <a:rPr lang="en-US" sz="2400" dirty="0" smtClean="0"/>
              <a:t>Data quality (accuracy, completeness, uncertainty, timeliness); sampling method; variable definitions; provenance (sources, public or private); volume of training data; assumptions in collection; inclusion of personally identifiable information</a:t>
            </a:r>
          </a:p>
          <a:p>
            <a:pPr lvl="1" indent="6350"/>
            <a:endParaRPr lang="en-US" sz="2400" dirty="0"/>
          </a:p>
          <a:p>
            <a:pPr lvl="1" indent="6350"/>
            <a:r>
              <a:rPr lang="en-US" sz="2400" i="1" dirty="0" smtClean="0"/>
              <a:t>“You want to see the data profile that they’re using on you that the algorithm is reacting to.”</a:t>
            </a: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2039842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rPr>
              <a:t>3. </a:t>
            </a:r>
            <a:r>
              <a:rPr lang="en-US" sz="3000" b="1" dirty="0" smtClean="0">
                <a:solidFill>
                  <a:srgbClr val="000000"/>
                </a:solidFill>
                <a:latin typeface="Gill Sans"/>
                <a:cs typeface="Gill Sans"/>
              </a:rPr>
              <a:t>Model</a:t>
            </a:r>
          </a:p>
          <a:p>
            <a:pPr lvl="1" indent="6350"/>
            <a:endParaRPr lang="en-US" sz="2400" smtClean="0">
              <a:latin typeface="Gill Sans"/>
              <a:cs typeface="Gill Sans"/>
            </a:endParaRPr>
          </a:p>
          <a:p>
            <a:pPr lvl="1" indent="6350"/>
            <a:r>
              <a:rPr lang="en-US" sz="2400" smtClean="0">
                <a:latin typeface="Gill Sans"/>
                <a:cs typeface="Gill Sans"/>
              </a:rPr>
              <a:t>Input </a:t>
            </a:r>
            <a:r>
              <a:rPr lang="en-US" sz="2400" dirty="0" smtClean="0"/>
              <a:t>scheme: </a:t>
            </a:r>
            <a:r>
              <a:rPr lang="en-US" sz="2400" dirty="0" smtClean="0">
                <a:latin typeface="Gill Sans"/>
                <a:cs typeface="Gill Sans"/>
              </a:rPr>
              <a:t>variables / features; target variables for optimization; feature weightings; name or type of model; software modeling tools; source code or pseudo-code; thresholds or embedded rules</a:t>
            </a:r>
          </a:p>
          <a:p>
            <a:pPr lvl="1" indent="6350"/>
            <a:endParaRPr lang="en-US" sz="2400" dirty="0"/>
          </a:p>
          <a:p>
            <a:pPr lvl="1" indent="6350"/>
            <a:r>
              <a:rPr lang="en-US" sz="2400" dirty="0" smtClean="0">
                <a:latin typeface="Gill Sans"/>
                <a:cs typeface="Gill Sans"/>
              </a:rPr>
              <a:t>Differences in “editorial” human choices affecting model, and implementation decisions</a:t>
            </a:r>
          </a:p>
        </p:txBody>
      </p:sp>
    </p:spTree>
    <p:extLst>
      <p:ext uri="{BB962C8B-B14F-4D97-AF65-F5344CB8AC3E}">
        <p14:creationId xmlns:p14="http://schemas.microsoft.com/office/powerpoint/2010/main" val="917277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latin typeface="Gill Sans"/>
                <a:cs typeface="Gill Sans"/>
              </a:rPr>
              <a:t>4. Inference</a:t>
            </a:r>
          </a:p>
          <a:p>
            <a:pPr lvl="1" indent="6350"/>
            <a:endParaRPr lang="en-US" sz="2400" dirty="0" smtClean="0"/>
          </a:p>
          <a:p>
            <a:pPr lvl="1" indent="6350"/>
            <a:r>
              <a:rPr lang="en-US" sz="2400" dirty="0" smtClean="0"/>
              <a:t>Classifications, numerical predictions</a:t>
            </a:r>
          </a:p>
          <a:p>
            <a:pPr lvl="1" indent="6350"/>
            <a:endParaRPr lang="en-US" sz="2400" dirty="0"/>
          </a:p>
          <a:p>
            <a:pPr lvl="1" indent="6350"/>
            <a:r>
              <a:rPr lang="en-US" sz="2400" dirty="0" smtClean="0"/>
              <a:t>Existence of inferences at all; accuracy of classifications and predictions (FP, FN rates); benchmarks to standard datasets; Error / failure analysis; Uncertainty and confidence values</a:t>
            </a:r>
          </a:p>
          <a:p>
            <a:pPr lvl="1" indent="6350"/>
            <a:endParaRPr lang="en-US" sz="2400" dirty="0">
              <a:solidFill>
                <a:srgbClr val="595959"/>
              </a:solidFill>
            </a:endParaRPr>
          </a:p>
          <a:p>
            <a:pPr lvl="1" indent="6350"/>
            <a:r>
              <a:rPr lang="en-US" sz="2400" i="1" dirty="0" smtClean="0">
                <a:solidFill>
                  <a:srgbClr val="595959"/>
                </a:solidFill>
              </a:rPr>
              <a:t>“The algorithms is making assumptions about who you’re closest to or what content you want to see and those inferences may not be completely accurate.”</a:t>
            </a:r>
          </a:p>
          <a:p>
            <a:pPr marL="0" lvl="1" indent="6350">
              <a:spcBef>
                <a:spcPts val="0"/>
              </a:spcBef>
              <a:buNone/>
            </a:pPr>
            <a:endParaRPr lang="en-US" sz="1800" dirty="0">
              <a:solidFill>
                <a:srgbClr val="000000"/>
              </a:solidFill>
              <a:latin typeface="Gill Sans"/>
              <a:cs typeface="Gill Sans"/>
            </a:endParaRP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8224613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a:solidFill>
                  <a:srgbClr val="000000"/>
                </a:solidFill>
              </a:rPr>
              <a:t>5</a:t>
            </a:r>
            <a:r>
              <a:rPr lang="en-US" sz="3000" b="1" dirty="0" smtClean="0">
                <a:solidFill>
                  <a:srgbClr val="000000"/>
                </a:solidFill>
                <a:latin typeface="Gill Sans"/>
                <a:cs typeface="Gill Sans"/>
              </a:rPr>
              <a:t>. Interface</a:t>
            </a:r>
          </a:p>
          <a:p>
            <a:pPr lvl="1" indent="6350"/>
            <a:endParaRPr lang="en-US" sz="2400" dirty="0" smtClean="0"/>
          </a:p>
          <a:p>
            <a:pPr lvl="1" indent="6350"/>
            <a:r>
              <a:rPr lang="en-US" sz="2400" dirty="0" smtClean="0"/>
              <a:t>Face presented to end-user</a:t>
            </a:r>
          </a:p>
          <a:p>
            <a:pPr lvl="1" indent="6350"/>
            <a:endParaRPr lang="en-US" sz="2400" dirty="0"/>
          </a:p>
          <a:p>
            <a:pPr lvl="1" indent="6350"/>
            <a:r>
              <a:rPr lang="en-US" sz="2400" dirty="0" smtClean="0"/>
              <a:t>Algorithmic presence; on / off indicator; </a:t>
            </a:r>
            <a:r>
              <a:rPr lang="en-US" sz="2400" dirty="0" err="1" smtClean="0"/>
              <a:t>tweakability</a:t>
            </a:r>
            <a:r>
              <a:rPr lang="en-US" sz="2400" dirty="0" smtClean="0"/>
              <a:t> of inputs or weights and comparability of outputs</a:t>
            </a:r>
          </a:p>
          <a:p>
            <a:pPr lvl="1" indent="6350"/>
            <a:endParaRPr lang="en-US" sz="2400" dirty="0">
              <a:solidFill>
                <a:srgbClr val="595959"/>
              </a:solidFill>
            </a:endParaRPr>
          </a:p>
          <a:p>
            <a:pPr lvl="1" indent="6350"/>
            <a:r>
              <a:rPr lang="en-US" sz="2400" dirty="0" smtClean="0">
                <a:solidFill>
                  <a:srgbClr val="595959"/>
                </a:solidFill>
              </a:rPr>
              <a:t>Directly integrate transparency info in UI? Transparency reports?</a:t>
            </a:r>
          </a:p>
          <a:p>
            <a:pPr lvl="1" indent="6350"/>
            <a:endParaRPr lang="en-US" sz="2400" dirty="0">
              <a:solidFill>
                <a:srgbClr val="595959"/>
              </a:solidFill>
            </a:endParaRPr>
          </a:p>
          <a:p>
            <a:pPr lvl="1" indent="6350"/>
            <a:r>
              <a:rPr lang="en-US" sz="2400" i="1" dirty="0" smtClean="0">
                <a:solidFill>
                  <a:srgbClr val="595959"/>
                </a:solidFill>
              </a:rPr>
              <a:t>“</a:t>
            </a:r>
            <a:r>
              <a:rPr lang="is-IS" sz="2400" i="1" dirty="0" smtClean="0">
                <a:solidFill>
                  <a:srgbClr val="595959"/>
                </a:solidFill>
              </a:rPr>
              <a:t>…the thing that I struggle with is coming up with a way to not add to the overload hwen we’re helping people understand.”</a:t>
            </a:r>
            <a:r>
              <a:rPr lang="en-US" sz="2400" i="1" dirty="0" smtClean="0">
                <a:solidFill>
                  <a:srgbClr val="595959"/>
                </a:solidFill>
              </a:rPr>
              <a:t> </a:t>
            </a:r>
          </a:p>
          <a:p>
            <a:pPr marL="0" lvl="1" indent="6350">
              <a:spcBef>
                <a:spcPts val="0"/>
              </a:spcBef>
              <a:buNone/>
            </a:pPr>
            <a:endParaRPr lang="en-US" sz="1800" dirty="0">
              <a:solidFill>
                <a:srgbClr val="000000"/>
              </a:solidFill>
              <a:latin typeface="Gill Sans"/>
              <a:cs typeface="Gill Sans"/>
            </a:endParaRP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37047610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uilding.jp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37132"/>
            <a:ext cx="9144001" cy="6895132"/>
          </a:xfrm>
          <a:prstGeom prst="rect">
            <a:avLst/>
          </a:prstGeom>
        </p:spPr>
      </p:pic>
      <p:sp>
        <p:nvSpPr>
          <p:cNvPr id="5" name="Content Placeholder 5"/>
          <p:cNvSpPr txBox="1">
            <a:spLocks/>
          </p:cNvSpPr>
          <p:nvPr/>
        </p:nvSpPr>
        <p:spPr>
          <a:xfrm>
            <a:off x="3124200" y="1141413"/>
            <a:ext cx="5257800" cy="5564187"/>
          </a:xfrm>
          <a:prstGeom prst="rect">
            <a:avLst/>
          </a:prstGeom>
        </p:spPr>
        <p:txBody>
          <a:bodyPr>
            <a:normAutofit lnSpcReduction="10000"/>
          </a:bodyPr>
          <a:lst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6350" algn="r"/>
            <a:r>
              <a:rPr lang="en-US" dirty="0" smtClean="0">
                <a:solidFill>
                  <a:srgbClr val="FFFFFF"/>
                </a:solidFill>
              </a:rPr>
              <a:t>Costs of information production (data prep, documentation, benchmarking)</a:t>
            </a:r>
          </a:p>
          <a:p>
            <a:pPr lvl="1" indent="6350" algn="r"/>
            <a:endParaRPr lang="en-US" dirty="0" smtClean="0">
              <a:solidFill>
                <a:srgbClr val="FFFFFF"/>
              </a:solidFill>
            </a:endParaRPr>
          </a:p>
          <a:p>
            <a:pPr lvl="1" indent="6350" algn="r"/>
            <a:r>
              <a:rPr lang="en-US" dirty="0" smtClean="0">
                <a:solidFill>
                  <a:srgbClr val="FFFFFF"/>
                </a:solidFill>
              </a:rPr>
              <a:t>Privacy issues</a:t>
            </a:r>
          </a:p>
          <a:p>
            <a:pPr lvl="1" indent="6350" algn="r"/>
            <a:endParaRPr lang="en-US" dirty="0" smtClean="0">
              <a:solidFill>
                <a:srgbClr val="FFFFFF"/>
              </a:solidFill>
            </a:endParaRPr>
          </a:p>
          <a:p>
            <a:pPr lvl="1" indent="6350" algn="r"/>
            <a:r>
              <a:rPr lang="en-US" dirty="0" smtClean="0">
                <a:solidFill>
                  <a:srgbClr val="FFFFFF"/>
                </a:solidFill>
              </a:rPr>
              <a:t>Legal concerns over admitting errors / uncertainties</a:t>
            </a:r>
          </a:p>
          <a:p>
            <a:pPr lvl="1" indent="6350" algn="r"/>
            <a:endParaRPr lang="en-US" dirty="0" smtClean="0">
              <a:solidFill>
                <a:srgbClr val="FFFFFF"/>
              </a:solidFill>
            </a:endParaRPr>
          </a:p>
          <a:p>
            <a:pPr lvl="1" indent="6350" algn="r"/>
            <a:r>
              <a:rPr lang="en-US" dirty="0" smtClean="0">
                <a:solidFill>
                  <a:srgbClr val="FFFFFF"/>
                </a:solidFill>
              </a:rPr>
              <a:t>Trade secrets &amp; competitive advantage</a:t>
            </a:r>
          </a:p>
          <a:p>
            <a:pPr lvl="1" indent="6350" algn="r"/>
            <a:endParaRPr lang="en-US" dirty="0" smtClean="0">
              <a:solidFill>
                <a:srgbClr val="FFFFFF"/>
              </a:solidFill>
            </a:endParaRPr>
          </a:p>
          <a:p>
            <a:pPr lvl="1" indent="6350" algn="r"/>
            <a:r>
              <a:rPr lang="en-US" dirty="0" smtClean="0">
                <a:solidFill>
                  <a:srgbClr val="FFFFFF"/>
                </a:solidFill>
              </a:rPr>
              <a:t>Manipulation &amp; gaming</a:t>
            </a:r>
          </a:p>
          <a:p>
            <a:pPr algn="r"/>
            <a:endParaRPr lang="en-US" dirty="0">
              <a:solidFill>
                <a:srgbClr val="FFFFFF"/>
              </a:solidFill>
            </a:endParaRPr>
          </a:p>
        </p:txBody>
      </p:sp>
      <p:sp>
        <p:nvSpPr>
          <p:cNvPr id="6" name="TextBox 5"/>
          <p:cNvSpPr txBox="1"/>
          <p:nvPr/>
        </p:nvSpPr>
        <p:spPr>
          <a:xfrm>
            <a:off x="143758" y="143372"/>
            <a:ext cx="5723642" cy="769441"/>
          </a:xfrm>
          <a:prstGeom prst="rect">
            <a:avLst/>
          </a:prstGeom>
          <a:noFill/>
        </p:spPr>
        <p:txBody>
          <a:bodyPr wrap="none" rtlCol="0">
            <a:spAutoFit/>
          </a:bodyPr>
          <a:lstStyle/>
          <a:p>
            <a:r>
              <a:rPr lang="en-US" sz="4400" dirty="0" smtClean="0">
                <a:solidFill>
                  <a:srgbClr val="FFFFFF"/>
                </a:solidFill>
                <a:latin typeface="Gill Sans"/>
                <a:cs typeface="Gill Sans"/>
              </a:rPr>
              <a:t>BUSINESS CONCERNS</a:t>
            </a:r>
            <a:endParaRPr lang="en-US" sz="4400" dirty="0">
              <a:solidFill>
                <a:srgbClr val="FFFFFF"/>
              </a:solidFill>
              <a:latin typeface="Gill Sans"/>
              <a:cs typeface="Gill Sans"/>
            </a:endParaRPr>
          </a:p>
        </p:txBody>
      </p:sp>
    </p:spTree>
    <p:extLst>
      <p:ext uri="{BB962C8B-B14F-4D97-AF65-F5344CB8AC3E}">
        <p14:creationId xmlns:p14="http://schemas.microsoft.com/office/powerpoint/2010/main" val="13764711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p:cNvPicPr>
          <p:nvPr/>
        </p:nvPicPr>
        <p:blipFill>
          <a:blip r:embed="rId3"/>
          <a:stretch>
            <a:fillRect/>
          </a:stretch>
        </p:blipFill>
        <p:spPr>
          <a:xfrm>
            <a:off x="977900" y="0"/>
            <a:ext cx="7170145" cy="6858000"/>
          </a:xfrm>
          <a:prstGeom prst="rect">
            <a:avLst/>
          </a:prstGeom>
        </p:spPr>
      </p:pic>
    </p:spTree>
    <p:extLst>
      <p:ext uri="{BB962C8B-B14F-4D97-AF65-F5344CB8AC3E}">
        <p14:creationId xmlns:p14="http://schemas.microsoft.com/office/powerpoint/2010/main" val="11480029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nfused.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2000"/>
                    </a14:imgEffect>
                  </a14:imgLayer>
                </a14:imgProps>
              </a:ext>
              <a:ext uri="{28A0092B-C50C-407E-A947-70E740481C1C}">
                <a14:useLocalDpi xmlns:a14="http://schemas.microsoft.com/office/drawing/2010/main" val="0"/>
              </a:ext>
            </a:extLst>
          </a:blip>
          <a:srcRect r="10000" b="10001"/>
          <a:stretch/>
        </p:blipFill>
        <p:spPr>
          <a:xfrm>
            <a:off x="0" y="0"/>
            <a:ext cx="9144000" cy="6858000"/>
          </a:xfrm>
          <a:prstGeom prst="rect">
            <a:avLst/>
          </a:prstGeom>
        </p:spPr>
      </p:pic>
      <p:sp>
        <p:nvSpPr>
          <p:cNvPr id="5" name="Content Placeholder 5"/>
          <p:cNvSpPr txBox="1">
            <a:spLocks/>
          </p:cNvSpPr>
          <p:nvPr/>
        </p:nvSpPr>
        <p:spPr>
          <a:xfrm>
            <a:off x="228600" y="1217613"/>
            <a:ext cx="4343400" cy="5564187"/>
          </a:xfrm>
          <a:prstGeom prst="rect">
            <a:avLst/>
          </a:prstGeom>
        </p:spPr>
        <p:txBody>
          <a:bodyPr>
            <a:normAutofit lnSpcReduction="10000"/>
          </a:bodyPr>
          <a:lst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indent="6350"/>
            <a:r>
              <a:rPr lang="en-US" dirty="0">
                <a:solidFill>
                  <a:srgbClr val="FFFFFF"/>
                </a:solidFill>
              </a:rPr>
              <a:t>Transparency information needs to be </a:t>
            </a:r>
            <a:r>
              <a:rPr lang="en-US" b="1" dirty="0">
                <a:solidFill>
                  <a:srgbClr val="FFFFFF"/>
                </a:solidFill>
              </a:rPr>
              <a:t>accessible</a:t>
            </a:r>
            <a:r>
              <a:rPr lang="en-US" dirty="0">
                <a:solidFill>
                  <a:srgbClr val="FFFFFF"/>
                </a:solidFill>
              </a:rPr>
              <a:t> and </a:t>
            </a:r>
            <a:r>
              <a:rPr lang="en-US" b="1" dirty="0" smtClean="0">
                <a:solidFill>
                  <a:srgbClr val="FFFFFF"/>
                </a:solidFill>
              </a:rPr>
              <a:t>understandable</a:t>
            </a:r>
          </a:p>
          <a:p>
            <a:pPr lvl="1" indent="6350"/>
            <a:endParaRPr lang="en-US" b="1" dirty="0">
              <a:solidFill>
                <a:srgbClr val="FFFFFF"/>
              </a:solidFill>
            </a:endParaRPr>
          </a:p>
          <a:p>
            <a:pPr lvl="1" indent="6350"/>
            <a:r>
              <a:rPr lang="en-US" dirty="0" smtClean="0">
                <a:solidFill>
                  <a:srgbClr val="FFFFFF"/>
                </a:solidFill>
              </a:rPr>
              <a:t>What’s the right vehicle for this information?</a:t>
            </a:r>
          </a:p>
          <a:p>
            <a:pPr lvl="1" indent="6350"/>
            <a:endParaRPr lang="en-US" b="1" dirty="0" smtClean="0">
              <a:solidFill>
                <a:srgbClr val="FFFFFF"/>
              </a:solidFill>
            </a:endParaRPr>
          </a:p>
          <a:p>
            <a:pPr lvl="1" indent="6350"/>
            <a:r>
              <a:rPr lang="en-US" i="1" dirty="0">
                <a:solidFill>
                  <a:srgbClr val="FFFFFF"/>
                </a:solidFill>
              </a:rPr>
              <a:t>“If it’s detailed enough for somebody to understand the science of algorithms to really use critically, maybe 1 percent of the readership would be able to use it.</a:t>
            </a:r>
            <a:r>
              <a:rPr lang="en-US" i="1" dirty="0" smtClean="0">
                <a:solidFill>
                  <a:srgbClr val="FFFFFF"/>
                </a:solidFill>
              </a:rPr>
              <a:t>”</a:t>
            </a:r>
            <a:endParaRPr lang="en-US" b="1" dirty="0">
              <a:solidFill>
                <a:srgbClr val="FFFFFF"/>
              </a:solidFill>
            </a:endParaRPr>
          </a:p>
          <a:p>
            <a:endParaRPr lang="en-US" dirty="0">
              <a:solidFill>
                <a:srgbClr val="FFFFFF"/>
              </a:solidFill>
            </a:endParaRPr>
          </a:p>
        </p:txBody>
      </p:sp>
      <p:sp>
        <p:nvSpPr>
          <p:cNvPr id="6" name="TextBox 5"/>
          <p:cNvSpPr txBox="1"/>
          <p:nvPr/>
        </p:nvSpPr>
        <p:spPr>
          <a:xfrm>
            <a:off x="2362200" y="143372"/>
            <a:ext cx="6686446" cy="769441"/>
          </a:xfrm>
          <a:prstGeom prst="rect">
            <a:avLst/>
          </a:prstGeom>
          <a:noFill/>
        </p:spPr>
        <p:txBody>
          <a:bodyPr wrap="none" rtlCol="0">
            <a:spAutoFit/>
          </a:bodyPr>
          <a:lstStyle/>
          <a:p>
            <a:r>
              <a:rPr lang="en-US" sz="4400" dirty="0" smtClean="0">
                <a:solidFill>
                  <a:srgbClr val="FFFFFF"/>
                </a:solidFill>
                <a:effectLst>
                  <a:outerShdw blurRad="50800" dist="38100" dir="2700000" algn="tl" rotWithShape="0">
                    <a:prstClr val="black">
                      <a:alpha val="40000"/>
                    </a:prstClr>
                  </a:outerShdw>
                </a:effectLst>
                <a:latin typeface="Gill Sans"/>
                <a:cs typeface="Gill Sans"/>
              </a:rPr>
              <a:t>COGNITIVE COMPLEXITY</a:t>
            </a:r>
            <a:endParaRPr lang="en-US" sz="4400" dirty="0">
              <a:solidFill>
                <a:srgbClr val="FFFFFF"/>
              </a:solidFill>
              <a:effectLst>
                <a:outerShdw blurRad="50800" dist="38100" dir="2700000" algn="tl" rotWithShape="0">
                  <a:prstClr val="black">
                    <a:alpha val="40000"/>
                  </a:prstClr>
                </a:outerShdw>
              </a:effectLst>
              <a:latin typeface="Gill Sans"/>
              <a:cs typeface="Gill Sans"/>
            </a:endParaRPr>
          </a:p>
        </p:txBody>
      </p:sp>
    </p:spTree>
    <p:extLst>
      <p:ext uri="{BB962C8B-B14F-4D97-AF65-F5344CB8AC3E}">
        <p14:creationId xmlns:p14="http://schemas.microsoft.com/office/powerpoint/2010/main" val="11994087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a:xfrm>
            <a:off x="457200" y="1066800"/>
            <a:ext cx="8229600" cy="5486400"/>
          </a:xfrm>
        </p:spPr>
        <p:txBody>
          <a:bodyPr>
            <a:normAutofit/>
          </a:bodyPr>
          <a:lstStyle/>
          <a:p>
            <a:r>
              <a:rPr lang="is-IS" dirty="0" smtClean="0"/>
              <a:t>Algorithmic Transparency in the News Media</a:t>
            </a:r>
            <a:endParaRPr lang="is-IS" dirty="0" smtClean="0"/>
          </a:p>
          <a:p>
            <a:pPr lvl="1"/>
            <a:r>
              <a:rPr lang="is-IS" dirty="0"/>
              <a:t>What do you think are the risks / rewards of algorithmic transparency? </a:t>
            </a:r>
          </a:p>
          <a:p>
            <a:pPr lvl="1"/>
            <a:endParaRPr lang="is-IS" dirty="0" smtClean="0"/>
          </a:p>
          <a:p>
            <a:pPr lvl="1"/>
            <a:r>
              <a:rPr lang="is-IS" dirty="0" smtClean="0"/>
              <a:t>To what extent do you think cost should factor into whether a newsroom makes a piece of computational or data journalism transparent? </a:t>
            </a:r>
          </a:p>
          <a:p>
            <a:pPr lvl="1"/>
            <a:endParaRPr lang="is-IS" dirty="0" smtClean="0"/>
          </a:p>
          <a:p>
            <a:pPr lvl="1"/>
            <a:r>
              <a:rPr lang="is-IS" dirty="0" smtClean="0"/>
              <a:t>Should NPRs apps be held to the same standard of transparency as it’s data stories? Why or why not? </a:t>
            </a:r>
          </a:p>
          <a:p>
            <a:pPr lvl="1"/>
            <a:endParaRPr lang="is-IS" dirty="0"/>
          </a:p>
          <a:p>
            <a:pPr lvl="1"/>
            <a:endParaRPr lang="en-US" dirty="0"/>
          </a:p>
        </p:txBody>
      </p:sp>
    </p:spTree>
    <p:extLst>
      <p:ext uri="{BB962C8B-B14F-4D97-AF65-F5344CB8AC3E}">
        <p14:creationId xmlns:p14="http://schemas.microsoft.com/office/powerpoint/2010/main" val="12650818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a:xfrm>
            <a:off x="457200" y="1066800"/>
            <a:ext cx="8229600" cy="5486400"/>
          </a:xfrm>
        </p:spPr>
        <p:txBody>
          <a:bodyPr>
            <a:normAutofit/>
          </a:bodyPr>
          <a:lstStyle/>
          <a:p>
            <a:r>
              <a:rPr lang="is-IS" dirty="0" smtClean="0"/>
              <a:t>Peer Reviewing our Data Stories</a:t>
            </a:r>
            <a:endParaRPr lang="is-IS" dirty="0" smtClean="0"/>
          </a:p>
          <a:p>
            <a:pPr lvl="1"/>
            <a:r>
              <a:rPr lang="is-IS" dirty="0" smtClean="0"/>
              <a:t>As an ethical question, why might data journalists want to engage or not engage in peer review of their work?</a:t>
            </a:r>
          </a:p>
          <a:p>
            <a:pPr lvl="1"/>
            <a:endParaRPr lang="is-IS" dirty="0"/>
          </a:p>
          <a:p>
            <a:pPr lvl="1"/>
            <a:r>
              <a:rPr lang="is-IS" dirty="0" smtClean="0"/>
              <a:t>What might peer review even look like for data journalism? </a:t>
            </a:r>
            <a:endParaRPr lang="is-IS" dirty="0"/>
          </a:p>
          <a:p>
            <a:pPr lvl="1"/>
            <a:endParaRPr lang="en-US" dirty="0"/>
          </a:p>
        </p:txBody>
      </p:sp>
    </p:spTree>
    <p:extLst>
      <p:ext uri="{BB962C8B-B14F-4D97-AF65-F5344CB8AC3E}">
        <p14:creationId xmlns:p14="http://schemas.microsoft.com/office/powerpoint/2010/main" val="17162319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normAutofit fontScale="90000"/>
          </a:bodyPr>
          <a:lstStyle/>
          <a:p>
            <a:r>
              <a:rPr lang="en-US" dirty="0" smtClean="0"/>
              <a:t>Analytics: Measuring “Impact”</a:t>
            </a:r>
            <a:endParaRPr lang="en-US" dirty="0"/>
          </a:p>
        </p:txBody>
      </p:sp>
      <p:sp>
        <p:nvSpPr>
          <p:cNvPr id="3" name="Content Placeholder 2"/>
          <p:cNvSpPr>
            <a:spLocks noGrp="1"/>
          </p:cNvSpPr>
          <p:nvPr>
            <p:ph idx="1"/>
          </p:nvPr>
        </p:nvSpPr>
        <p:spPr>
          <a:xfrm>
            <a:off x="457200" y="1117600"/>
            <a:ext cx="8229600" cy="5359400"/>
          </a:xfrm>
        </p:spPr>
        <p:txBody>
          <a:bodyPr>
            <a:normAutofit fontScale="92500" lnSpcReduction="20000"/>
          </a:bodyPr>
          <a:lstStyle/>
          <a:p>
            <a:r>
              <a:rPr lang="en-US" dirty="0"/>
              <a:t>What does it mean for journalism to have impact? </a:t>
            </a:r>
          </a:p>
          <a:p>
            <a:endParaRPr lang="en-US" sz="2800" dirty="0"/>
          </a:p>
          <a:p>
            <a:pPr lvl="1"/>
            <a:r>
              <a:rPr lang="en-US" sz="2800" dirty="0" smtClean="0"/>
              <a:t>Reach</a:t>
            </a:r>
            <a:endParaRPr lang="en-US" sz="2800" dirty="0"/>
          </a:p>
          <a:p>
            <a:pPr lvl="1"/>
            <a:r>
              <a:rPr lang="en-US" sz="2800" dirty="0" smtClean="0"/>
              <a:t>Engagement</a:t>
            </a:r>
            <a:endParaRPr lang="en-US" sz="2800" dirty="0"/>
          </a:p>
          <a:p>
            <a:pPr lvl="1"/>
            <a:r>
              <a:rPr lang="en-US" sz="2800" dirty="0" smtClean="0"/>
              <a:t>Persuasion</a:t>
            </a:r>
            <a:endParaRPr lang="en-US" sz="2800" dirty="0"/>
          </a:p>
          <a:p>
            <a:pPr lvl="1"/>
            <a:r>
              <a:rPr lang="en-US" sz="2800" dirty="0" smtClean="0"/>
              <a:t>Change &amp; Reform</a:t>
            </a:r>
          </a:p>
          <a:p>
            <a:endParaRPr lang="en-US" dirty="0"/>
          </a:p>
          <a:p>
            <a:r>
              <a:rPr lang="en-US" dirty="0" smtClean="0"/>
              <a:t>Can we measure these quantitatively?</a:t>
            </a:r>
          </a:p>
          <a:p>
            <a:endParaRPr lang="en-US" dirty="0"/>
          </a:p>
          <a:p>
            <a:r>
              <a:rPr lang="en-US" dirty="0" smtClean="0"/>
              <a:t>What affects the impact metrics we use?</a:t>
            </a:r>
          </a:p>
          <a:p>
            <a:endParaRPr lang="en-US" dirty="0"/>
          </a:p>
          <a:p>
            <a:endParaRPr lang="en-US" dirty="0" smtClean="0"/>
          </a:p>
        </p:txBody>
      </p:sp>
    </p:spTree>
    <p:extLst>
      <p:ext uri="{BB962C8B-B14F-4D97-AF65-F5344CB8AC3E}">
        <p14:creationId xmlns:p14="http://schemas.microsoft.com/office/powerpoint/2010/main" val="6116093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US"/>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533400" y="-17224"/>
            <a:ext cx="10312836" cy="6875224"/>
          </a:xfrm>
          <a:prstGeom prst="rect">
            <a:avLst/>
          </a:prstGeom>
        </p:spPr>
      </p:pic>
      <p:sp>
        <p:nvSpPr>
          <p:cNvPr id="8" name="Content Placeholder 2"/>
          <p:cNvSpPr>
            <a:spLocks noGrp="1"/>
          </p:cNvSpPr>
          <p:nvPr>
            <p:ph idx="1"/>
          </p:nvPr>
        </p:nvSpPr>
        <p:spPr>
          <a:xfrm>
            <a:off x="1" y="4572000"/>
            <a:ext cx="9144000" cy="1625600"/>
          </a:xfrm>
          <a:solidFill>
            <a:schemeClr val="bg1">
              <a:alpha val="75000"/>
            </a:schemeClr>
          </a:solidFill>
        </p:spPr>
        <p:txBody>
          <a:bodyPr>
            <a:normAutofit/>
          </a:bodyPr>
          <a:lstStyle/>
          <a:p>
            <a:r>
              <a:rPr lang="en-US" sz="2400" dirty="0" smtClean="0"/>
              <a:t> </a:t>
            </a:r>
            <a:endParaRPr lang="en-US" sz="2400" dirty="0"/>
          </a:p>
        </p:txBody>
      </p:sp>
      <p:sp>
        <p:nvSpPr>
          <p:cNvPr id="9" name="Rectangle 8"/>
          <p:cNvSpPr/>
          <p:nvPr/>
        </p:nvSpPr>
        <p:spPr>
          <a:xfrm>
            <a:off x="457200" y="4819472"/>
            <a:ext cx="8077200" cy="1200328"/>
          </a:xfrm>
          <a:prstGeom prst="rect">
            <a:avLst/>
          </a:prstGeom>
        </p:spPr>
        <p:txBody>
          <a:bodyPr wrap="square">
            <a:spAutoFit/>
          </a:bodyPr>
          <a:lstStyle/>
          <a:p>
            <a:r>
              <a:rPr lang="en-US" sz="2400" i="1" dirty="0" smtClean="0">
                <a:latin typeface="Gill Sans"/>
                <a:cs typeface="Gill Sans"/>
              </a:rPr>
              <a:t>“The study and practice of what constitutes the best regulation of human conduct, individually and socially.”</a:t>
            </a:r>
            <a:endParaRPr lang="en-US" sz="2400" i="1" dirty="0">
              <a:latin typeface="Gill Sans"/>
              <a:cs typeface="Gill Sans"/>
            </a:endParaRPr>
          </a:p>
          <a:p>
            <a:pPr algn="r"/>
            <a:r>
              <a:rPr lang="en-US" sz="2400" i="1" dirty="0">
                <a:latin typeface="Gill Sans"/>
                <a:cs typeface="Gill Sans"/>
              </a:rPr>
              <a:t>– </a:t>
            </a:r>
            <a:r>
              <a:rPr lang="en-US" sz="2400" i="1" dirty="0" smtClean="0">
                <a:latin typeface="Gill Sans"/>
                <a:cs typeface="Gill Sans"/>
              </a:rPr>
              <a:t>Stephen Ward, U. Wisconsin</a:t>
            </a:r>
            <a:endParaRPr lang="en-US" sz="2400" dirty="0">
              <a:latin typeface="Gill Sans"/>
              <a:cs typeface="Gill Sans"/>
            </a:endParaRPr>
          </a:p>
        </p:txBody>
      </p:sp>
      <p:sp>
        <p:nvSpPr>
          <p:cNvPr id="10" name="TextBox 9"/>
          <p:cNvSpPr txBox="1"/>
          <p:nvPr/>
        </p:nvSpPr>
        <p:spPr>
          <a:xfrm>
            <a:off x="7677825" y="51948"/>
            <a:ext cx="2017950" cy="769441"/>
          </a:xfrm>
          <a:prstGeom prst="rect">
            <a:avLst/>
          </a:prstGeom>
          <a:noFill/>
        </p:spPr>
        <p:txBody>
          <a:bodyPr wrap="none" rtlCol="0">
            <a:spAutoFit/>
          </a:bodyPr>
          <a:lstStyle/>
          <a:p>
            <a:r>
              <a:rPr lang="en-US" sz="4400" dirty="0" smtClean="0">
                <a:solidFill>
                  <a:srgbClr val="FFFFFF"/>
                </a:solidFill>
                <a:latin typeface="Gill Sans"/>
                <a:cs typeface="Gill Sans"/>
              </a:rPr>
              <a:t>ETHICS</a:t>
            </a:r>
            <a:endParaRPr lang="en-US" sz="4400" dirty="0">
              <a:solidFill>
                <a:srgbClr val="FFFFFF"/>
              </a:solidFill>
              <a:latin typeface="Gill Sans"/>
              <a:cs typeface="Gill Sans"/>
            </a:endParaRPr>
          </a:p>
        </p:txBody>
      </p:sp>
    </p:spTree>
    <p:extLst>
      <p:ext uri="{BB962C8B-B14F-4D97-AF65-F5344CB8AC3E}">
        <p14:creationId xmlns:p14="http://schemas.microsoft.com/office/powerpoint/2010/main" val="9818189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p:txBody>
          <a:bodyPr>
            <a:normAutofit lnSpcReduction="10000"/>
          </a:bodyPr>
          <a:lstStyle/>
          <a:p>
            <a:r>
              <a:rPr lang="is-IS" dirty="0" smtClean="0"/>
              <a:t>The Ethics of Web Analytics</a:t>
            </a:r>
          </a:p>
          <a:p>
            <a:pPr lvl="1"/>
            <a:r>
              <a:rPr lang="is-IS" dirty="0" smtClean="0"/>
              <a:t>Do you think journalists / reporters should have access to content analytics? Should those analytics have a role in editorial processes? </a:t>
            </a:r>
          </a:p>
          <a:p>
            <a:pPr lvl="1"/>
            <a:endParaRPr lang="is-IS" dirty="0"/>
          </a:p>
          <a:p>
            <a:pPr lvl="1"/>
            <a:r>
              <a:rPr lang="is-IS" dirty="0" smtClean="0"/>
              <a:t>How should journalists use web analytics so that we don’t all end up reading celebrity gossip, or looking at cat memes?</a:t>
            </a:r>
          </a:p>
          <a:p>
            <a:pPr lvl="1"/>
            <a:endParaRPr lang="is-IS" dirty="0"/>
          </a:p>
          <a:p>
            <a:pPr lvl="1"/>
            <a:r>
              <a:rPr lang="is-IS" dirty="0" smtClean="0"/>
              <a:t>Why do Tandoc and Thomas argue that segmenting the audience is not a good thing? </a:t>
            </a:r>
            <a:endParaRPr lang="en-US" dirty="0"/>
          </a:p>
        </p:txBody>
      </p:sp>
    </p:spTree>
    <p:extLst>
      <p:ext uri="{BB962C8B-B14F-4D97-AF65-F5344CB8AC3E}">
        <p14:creationId xmlns:p14="http://schemas.microsoft.com/office/powerpoint/2010/main" val="23075028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213302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41362"/>
          </a:xfrm>
        </p:spPr>
        <p:txBody>
          <a:bodyPr>
            <a:normAutofit fontScale="90000"/>
          </a:bodyPr>
          <a:lstStyle/>
          <a:p>
            <a:r>
              <a:rPr lang="en-US" dirty="0" smtClean="0"/>
              <a:t>An Ethical Newsfeed?</a:t>
            </a:r>
            <a:endParaRPr lang="en-US" dirty="0"/>
          </a:p>
        </p:txBody>
      </p:sp>
      <p:sp>
        <p:nvSpPr>
          <p:cNvPr id="3" name="Content Placeholder 2"/>
          <p:cNvSpPr>
            <a:spLocks noGrp="1"/>
          </p:cNvSpPr>
          <p:nvPr>
            <p:ph idx="1"/>
          </p:nvPr>
        </p:nvSpPr>
        <p:spPr>
          <a:xfrm>
            <a:off x="457200" y="1117600"/>
            <a:ext cx="8229600" cy="5511800"/>
          </a:xfrm>
        </p:spPr>
        <p:txBody>
          <a:bodyPr>
            <a:normAutofit lnSpcReduction="10000"/>
          </a:bodyPr>
          <a:lstStyle/>
          <a:p>
            <a:pPr marL="457200" indent="-457200">
              <a:spcAft>
                <a:spcPts val="600"/>
              </a:spcAft>
              <a:buFont typeface="+mj-lt"/>
              <a:buAutoNum type="arabicPeriod"/>
            </a:pPr>
            <a:r>
              <a:rPr lang="en-US" sz="2800" dirty="0" smtClean="0"/>
              <a:t>Groups</a:t>
            </a:r>
            <a:r>
              <a:rPr lang="en-US" sz="2800" b="0" dirty="0" smtClean="0"/>
              <a:t> of </a:t>
            </a:r>
            <a:r>
              <a:rPr lang="en-US" sz="2800" b="0" dirty="0" smtClean="0"/>
              <a:t>three</a:t>
            </a:r>
            <a:endParaRPr lang="en-US" sz="2800" dirty="0" smtClean="0"/>
          </a:p>
          <a:p>
            <a:pPr marL="457200" indent="-457200">
              <a:spcAft>
                <a:spcPts val="600"/>
              </a:spcAft>
              <a:buFont typeface="+mj-lt"/>
              <a:buAutoNum type="arabicPeriod"/>
            </a:pPr>
            <a:r>
              <a:rPr lang="en-US" sz="2800" dirty="0" smtClean="0"/>
              <a:t>Consider </a:t>
            </a:r>
            <a:r>
              <a:rPr lang="en-US" sz="2800" b="0" dirty="0" smtClean="0"/>
              <a:t>the SPJ Code of Ethics (handout)</a:t>
            </a:r>
            <a:endParaRPr lang="en-US" sz="2800" b="0" dirty="0" smtClean="0"/>
          </a:p>
          <a:p>
            <a:pPr marL="457200" indent="-457200">
              <a:spcAft>
                <a:spcPts val="600"/>
              </a:spcAft>
              <a:buFont typeface="+mj-lt"/>
              <a:buAutoNum type="arabicPeriod"/>
            </a:pPr>
            <a:r>
              <a:rPr lang="en-US" sz="2800" dirty="0" smtClean="0"/>
              <a:t>Premise</a:t>
            </a:r>
            <a:r>
              <a:rPr lang="en-US" sz="2800" b="0" dirty="0" smtClean="0"/>
              <a:t>: that Facebook newsfeed might be treated according to journalistic standards</a:t>
            </a:r>
            <a:endParaRPr lang="en-US" sz="2800" b="0" dirty="0" smtClean="0"/>
          </a:p>
          <a:p>
            <a:pPr marL="457200" indent="-457200">
              <a:spcAft>
                <a:spcPts val="600"/>
              </a:spcAft>
              <a:buFont typeface="+mj-lt"/>
              <a:buAutoNum type="arabicPeriod"/>
            </a:pPr>
            <a:r>
              <a:rPr lang="en-US" sz="2800" b="0" dirty="0" smtClean="0"/>
              <a:t>Consider if one or more of the codes in SPJ guide are </a:t>
            </a:r>
            <a:r>
              <a:rPr lang="en-US" sz="2800" dirty="0" smtClean="0"/>
              <a:t>applicable</a:t>
            </a:r>
            <a:r>
              <a:rPr lang="en-US" sz="2800" b="0" dirty="0" smtClean="0"/>
              <a:t> to the newsfeed.</a:t>
            </a:r>
          </a:p>
          <a:p>
            <a:pPr marL="457200" lvl="1" indent="-60325">
              <a:spcAft>
                <a:spcPts val="600"/>
              </a:spcAft>
            </a:pPr>
            <a:r>
              <a:rPr lang="en-US" sz="2400" b="0" dirty="0" smtClean="0"/>
              <a:t>	Does </a:t>
            </a:r>
            <a:r>
              <a:rPr lang="en-US" sz="2400" dirty="0" smtClean="0"/>
              <a:t>the code need to be adapted in any ways to be applicable? How would it be applied? What’s not applicable?</a:t>
            </a:r>
            <a:endParaRPr lang="en-US" sz="2400" b="0" dirty="0" smtClean="0"/>
          </a:p>
          <a:p>
            <a:pPr marL="457200" indent="-457200" defTabSz="965200">
              <a:spcAft>
                <a:spcPts val="600"/>
              </a:spcAft>
              <a:buFont typeface="+mj-lt"/>
              <a:buAutoNum type="arabicPeriod"/>
            </a:pPr>
            <a:r>
              <a:rPr lang="en-US" sz="2800" b="0" dirty="0" smtClean="0"/>
              <a:t>How might you </a:t>
            </a:r>
            <a:r>
              <a:rPr lang="en-US" sz="2800" dirty="0" smtClean="0"/>
              <a:t>redesign</a:t>
            </a:r>
            <a:r>
              <a:rPr lang="en-US" sz="2800" b="0" dirty="0" smtClean="0"/>
              <a:t> the algorithm or interface of the newsfeed to better adhere to that / those code(s)? </a:t>
            </a:r>
            <a:endParaRPr lang="en-US" sz="2800" b="0" dirty="0" smtClean="0"/>
          </a:p>
          <a:p>
            <a:pPr marL="457200" indent="-457200" defTabSz="965200">
              <a:spcAft>
                <a:spcPts val="600"/>
              </a:spcAft>
              <a:buFont typeface="+mj-lt"/>
              <a:buAutoNum type="arabicPeriod"/>
            </a:pPr>
            <a:r>
              <a:rPr lang="en-US" sz="2800" dirty="0" smtClean="0"/>
              <a:t>Present</a:t>
            </a:r>
            <a:r>
              <a:rPr lang="en-US" sz="2800" b="0" dirty="0" smtClean="0"/>
              <a:t> your ideas back </a:t>
            </a:r>
            <a:r>
              <a:rPr lang="en-US" sz="2800" b="0" dirty="0" smtClean="0"/>
              <a:t>to </a:t>
            </a:r>
            <a:r>
              <a:rPr lang="en-US" sz="2800" b="0" dirty="0" smtClean="0"/>
              <a:t>class</a:t>
            </a:r>
            <a:endParaRPr lang="en-US" sz="2800" b="0" dirty="0" smtClean="0"/>
          </a:p>
          <a:p>
            <a:endParaRPr lang="en-US" sz="2400" dirty="0"/>
          </a:p>
          <a:p>
            <a:endParaRPr lang="en-US" sz="2400" dirty="0"/>
          </a:p>
          <a:p>
            <a:endParaRPr lang="en-US" sz="2400" dirty="0" smtClean="0"/>
          </a:p>
          <a:p>
            <a:endParaRPr lang="en-US" sz="2400" dirty="0"/>
          </a:p>
        </p:txBody>
      </p:sp>
    </p:spTree>
    <p:extLst>
      <p:ext uri="{BB962C8B-B14F-4D97-AF65-F5344CB8AC3E}">
        <p14:creationId xmlns:p14="http://schemas.microsoft.com/office/powerpoint/2010/main" val="384899611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0" y="152400"/>
            <a:ext cx="9144000" cy="6340561"/>
          </a:xfrm>
          <a:prstGeom prst="rect">
            <a:avLst/>
          </a:prstGeom>
        </p:spPr>
      </p:pic>
      <p:sp>
        <p:nvSpPr>
          <p:cNvPr id="5" name="Rectangle 4"/>
          <p:cNvSpPr/>
          <p:nvPr/>
        </p:nvSpPr>
        <p:spPr>
          <a:xfrm>
            <a:off x="3352800" y="6488668"/>
            <a:ext cx="5791200" cy="369332"/>
          </a:xfrm>
          <a:prstGeom prst="rect">
            <a:avLst/>
          </a:prstGeom>
        </p:spPr>
        <p:txBody>
          <a:bodyPr wrap="square">
            <a:spAutoFit/>
          </a:bodyPr>
          <a:lstStyle/>
          <a:p>
            <a:pPr algn="r"/>
            <a:r>
              <a:rPr lang="en-US" dirty="0"/>
              <a:t>https://</a:t>
            </a:r>
            <a:r>
              <a:rPr lang="en-US" dirty="0" err="1"/>
              <a:t>accountablejournalism.org</a:t>
            </a:r>
            <a:r>
              <a:rPr lang="en-US" dirty="0"/>
              <a:t>/ethics-codes</a:t>
            </a:r>
          </a:p>
        </p:txBody>
      </p:sp>
      <p:sp>
        <p:nvSpPr>
          <p:cNvPr id="7" name="Content Placeholder 2"/>
          <p:cNvSpPr>
            <a:spLocks noGrp="1"/>
          </p:cNvSpPr>
          <p:nvPr>
            <p:ph idx="1"/>
          </p:nvPr>
        </p:nvSpPr>
        <p:spPr>
          <a:xfrm>
            <a:off x="1" y="4572000"/>
            <a:ext cx="9144000" cy="1625600"/>
          </a:xfrm>
          <a:solidFill>
            <a:schemeClr val="tx1">
              <a:lumMod val="85000"/>
              <a:lumOff val="15000"/>
              <a:alpha val="75000"/>
            </a:schemeClr>
          </a:solidFill>
        </p:spPr>
        <p:txBody>
          <a:bodyPr>
            <a:normAutofit/>
          </a:bodyPr>
          <a:lstStyle/>
          <a:p>
            <a:r>
              <a:rPr lang="en-US" sz="2400" dirty="0" smtClean="0"/>
              <a:t> </a:t>
            </a:r>
            <a:endParaRPr lang="en-US" sz="2400" dirty="0"/>
          </a:p>
        </p:txBody>
      </p:sp>
      <p:sp>
        <p:nvSpPr>
          <p:cNvPr id="8" name="Rectangle 7"/>
          <p:cNvSpPr/>
          <p:nvPr/>
        </p:nvSpPr>
        <p:spPr>
          <a:xfrm>
            <a:off x="457200" y="4819472"/>
            <a:ext cx="8077200" cy="461665"/>
          </a:xfrm>
          <a:prstGeom prst="rect">
            <a:avLst/>
          </a:prstGeom>
        </p:spPr>
        <p:txBody>
          <a:bodyPr wrap="square">
            <a:spAutoFit/>
          </a:bodyPr>
          <a:lstStyle/>
          <a:p>
            <a:endParaRPr lang="en-US" sz="2400" i="1" dirty="0">
              <a:latin typeface="Gill Sans"/>
              <a:cs typeface="Gill Sans"/>
            </a:endParaRPr>
          </a:p>
        </p:txBody>
      </p:sp>
      <p:sp>
        <p:nvSpPr>
          <p:cNvPr id="9" name="Rectangle 8"/>
          <p:cNvSpPr/>
          <p:nvPr/>
        </p:nvSpPr>
        <p:spPr>
          <a:xfrm>
            <a:off x="457200" y="4916473"/>
            <a:ext cx="8077200" cy="830997"/>
          </a:xfrm>
          <a:prstGeom prst="rect">
            <a:avLst/>
          </a:prstGeom>
        </p:spPr>
        <p:txBody>
          <a:bodyPr wrap="square">
            <a:spAutoFit/>
          </a:bodyPr>
          <a:lstStyle/>
          <a:p>
            <a:r>
              <a:rPr lang="en-US" sz="2400" b="1" i="1" dirty="0" smtClean="0">
                <a:solidFill>
                  <a:schemeClr val="bg1">
                    <a:lumMod val="95000"/>
                  </a:schemeClr>
                </a:solidFill>
              </a:rPr>
              <a:t>“Journalistic </a:t>
            </a:r>
            <a:r>
              <a:rPr lang="en-US" sz="2400" b="1" i="1" dirty="0">
                <a:solidFill>
                  <a:schemeClr val="bg1">
                    <a:lumMod val="95000"/>
                  </a:schemeClr>
                </a:solidFill>
              </a:rPr>
              <a:t>expression is not a free for all, but rather speech which is constrained by ethical values</a:t>
            </a:r>
            <a:r>
              <a:rPr lang="en-US" sz="2400" b="1" i="1" dirty="0" smtClean="0">
                <a:solidFill>
                  <a:schemeClr val="bg1">
                    <a:lumMod val="95000"/>
                  </a:schemeClr>
                </a:solidFill>
              </a:rPr>
              <a:t>.”</a:t>
            </a:r>
            <a:endParaRPr lang="en-US" sz="2400" b="1" i="1" dirty="0">
              <a:solidFill>
                <a:schemeClr val="bg1">
                  <a:lumMod val="95000"/>
                </a:schemeClr>
              </a:solidFill>
            </a:endParaRPr>
          </a:p>
        </p:txBody>
      </p:sp>
    </p:spTree>
    <p:extLst>
      <p:ext uri="{BB962C8B-B14F-4D97-AF65-F5344CB8AC3E}">
        <p14:creationId xmlns:p14="http://schemas.microsoft.com/office/powerpoint/2010/main" val="16186488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Codes of Conduct</a:t>
            </a:r>
            <a:endParaRPr lang="en-US" dirty="0"/>
          </a:p>
        </p:txBody>
      </p:sp>
      <p:sp>
        <p:nvSpPr>
          <p:cNvPr id="3" name="Content Placeholder 2"/>
          <p:cNvSpPr>
            <a:spLocks noGrp="1"/>
          </p:cNvSpPr>
          <p:nvPr>
            <p:ph idx="1"/>
          </p:nvPr>
        </p:nvSpPr>
        <p:spPr/>
        <p:txBody>
          <a:bodyPr/>
          <a:lstStyle/>
          <a:p>
            <a:r>
              <a:rPr lang="en-US" dirty="0" smtClean="0"/>
              <a:t>Society of Professional Journalists  (SPJ)</a:t>
            </a:r>
          </a:p>
          <a:p>
            <a:pPr lvl="1"/>
            <a:r>
              <a:rPr lang="en-US" dirty="0" smtClean="0"/>
              <a:t>Seek Truth and Report It</a:t>
            </a:r>
          </a:p>
          <a:p>
            <a:pPr lvl="1"/>
            <a:endParaRPr lang="en-US" dirty="0"/>
          </a:p>
          <a:p>
            <a:pPr lvl="1"/>
            <a:r>
              <a:rPr lang="en-US" dirty="0" smtClean="0"/>
              <a:t>Minimize Harm</a:t>
            </a:r>
          </a:p>
          <a:p>
            <a:pPr lvl="1"/>
            <a:endParaRPr lang="en-US" dirty="0"/>
          </a:p>
          <a:p>
            <a:pPr lvl="1"/>
            <a:r>
              <a:rPr lang="en-US" dirty="0" smtClean="0"/>
              <a:t>Act Independently</a:t>
            </a:r>
          </a:p>
          <a:p>
            <a:pPr lvl="1"/>
            <a:endParaRPr lang="en-US" dirty="0"/>
          </a:p>
          <a:p>
            <a:pPr lvl="1"/>
            <a:r>
              <a:rPr lang="en-US" dirty="0" smtClean="0"/>
              <a:t>Be Accountable and Transparent</a:t>
            </a:r>
            <a:endParaRPr lang="en-US" dirty="0"/>
          </a:p>
        </p:txBody>
      </p:sp>
      <p:sp>
        <p:nvSpPr>
          <p:cNvPr id="4" name="Rectangle 3"/>
          <p:cNvSpPr/>
          <p:nvPr/>
        </p:nvSpPr>
        <p:spPr>
          <a:xfrm>
            <a:off x="5560548" y="6488668"/>
            <a:ext cx="3572537" cy="369332"/>
          </a:xfrm>
          <a:prstGeom prst="rect">
            <a:avLst/>
          </a:prstGeom>
        </p:spPr>
        <p:txBody>
          <a:bodyPr wrap="none">
            <a:spAutoFit/>
          </a:bodyPr>
          <a:lstStyle/>
          <a:p>
            <a:r>
              <a:rPr lang="en-US" dirty="0"/>
              <a:t>https://</a:t>
            </a:r>
            <a:r>
              <a:rPr lang="en-US" dirty="0" err="1"/>
              <a:t>www.spj.org</a:t>
            </a:r>
            <a:r>
              <a:rPr lang="en-US" dirty="0"/>
              <a:t>/</a:t>
            </a:r>
            <a:r>
              <a:rPr lang="en-US" dirty="0" err="1"/>
              <a:t>ethicscode.asp</a:t>
            </a:r>
            <a:endParaRPr lang="en-US" dirty="0"/>
          </a:p>
        </p:txBody>
      </p:sp>
    </p:spTree>
    <p:extLst>
      <p:ext uri="{BB962C8B-B14F-4D97-AF65-F5344CB8AC3E}">
        <p14:creationId xmlns:p14="http://schemas.microsoft.com/office/powerpoint/2010/main" val="2361771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pic>
        <p:nvPicPr>
          <p:cNvPr id="4" name="Picture 3"/>
          <p:cNvPicPr>
            <a:picLocks noChangeAspect="1"/>
          </p:cNvPicPr>
          <p:nvPr/>
        </p:nvPicPr>
        <p:blipFill>
          <a:blip r:embed="rId3"/>
          <a:stretch>
            <a:fillRect/>
          </a:stretch>
        </p:blipFill>
        <p:spPr>
          <a:xfrm>
            <a:off x="0" y="76200"/>
            <a:ext cx="6244347" cy="4000499"/>
          </a:xfrm>
          <a:prstGeom prst="rect">
            <a:avLst/>
          </a:prstGeom>
        </p:spPr>
      </p:pic>
      <p:pic>
        <p:nvPicPr>
          <p:cNvPr id="5" name="Picture 4"/>
          <p:cNvPicPr>
            <a:picLocks noChangeAspect="1"/>
          </p:cNvPicPr>
          <p:nvPr/>
        </p:nvPicPr>
        <p:blipFill>
          <a:blip r:embed="rId4"/>
          <a:stretch>
            <a:fillRect/>
          </a:stretch>
        </p:blipFill>
        <p:spPr>
          <a:xfrm>
            <a:off x="3246463" y="503239"/>
            <a:ext cx="5821337" cy="4906961"/>
          </a:xfrm>
          <a:prstGeom prst="rect">
            <a:avLst/>
          </a:prstGeom>
        </p:spPr>
      </p:pic>
      <p:pic>
        <p:nvPicPr>
          <p:cNvPr id="6" name="Picture 5"/>
          <p:cNvPicPr>
            <a:picLocks noChangeAspect="1"/>
          </p:cNvPicPr>
          <p:nvPr/>
        </p:nvPicPr>
        <p:blipFill>
          <a:blip r:embed="rId5"/>
          <a:stretch>
            <a:fillRect/>
          </a:stretch>
        </p:blipFill>
        <p:spPr>
          <a:xfrm>
            <a:off x="3086100" y="1397000"/>
            <a:ext cx="4545346" cy="5308600"/>
          </a:xfrm>
          <a:prstGeom prst="rect">
            <a:avLst/>
          </a:prstGeom>
        </p:spPr>
      </p:pic>
      <p:pic>
        <p:nvPicPr>
          <p:cNvPr id="7" name="Picture 6"/>
          <p:cNvPicPr>
            <a:picLocks noChangeAspect="1"/>
          </p:cNvPicPr>
          <p:nvPr/>
        </p:nvPicPr>
        <p:blipFill>
          <a:blip r:embed="rId6"/>
          <a:stretch>
            <a:fillRect/>
          </a:stretch>
        </p:blipFill>
        <p:spPr>
          <a:xfrm>
            <a:off x="485422" y="1841499"/>
            <a:ext cx="4236188" cy="4470400"/>
          </a:xfrm>
          <a:prstGeom prst="rect">
            <a:avLst/>
          </a:prstGeom>
        </p:spPr>
      </p:pic>
      <p:pic>
        <p:nvPicPr>
          <p:cNvPr id="10" name="Picture 9"/>
          <p:cNvPicPr>
            <a:picLocks noChangeAspect="1"/>
          </p:cNvPicPr>
          <p:nvPr/>
        </p:nvPicPr>
        <p:blipFill>
          <a:blip r:embed="rId7"/>
          <a:stretch>
            <a:fillRect/>
          </a:stretch>
        </p:blipFill>
        <p:spPr>
          <a:xfrm>
            <a:off x="0" y="292100"/>
            <a:ext cx="9144000" cy="6262665"/>
          </a:xfrm>
          <a:prstGeom prst="rect">
            <a:avLst/>
          </a:prstGeom>
        </p:spPr>
      </p:pic>
    </p:spTree>
    <p:extLst>
      <p:ext uri="{BB962C8B-B14F-4D97-AF65-F5344CB8AC3E}">
        <p14:creationId xmlns:p14="http://schemas.microsoft.com/office/powerpoint/2010/main" val="29185901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705" r="7362"/>
          <a:stretch/>
        </p:blipFill>
        <p:spPr>
          <a:xfrm>
            <a:off x="-1" y="0"/>
            <a:ext cx="9144001" cy="6858000"/>
          </a:xfrm>
          <a:prstGeom prst="rect">
            <a:avLst/>
          </a:prstGeom>
        </p:spPr>
      </p:pic>
      <p:sp>
        <p:nvSpPr>
          <p:cNvPr id="6" name="Content Placeholder 2"/>
          <p:cNvSpPr>
            <a:spLocks noGrp="1"/>
          </p:cNvSpPr>
          <p:nvPr>
            <p:ph idx="1"/>
          </p:nvPr>
        </p:nvSpPr>
        <p:spPr>
          <a:xfrm>
            <a:off x="1" y="4572000"/>
            <a:ext cx="9144000" cy="1625600"/>
          </a:xfrm>
          <a:solidFill>
            <a:schemeClr val="bg1">
              <a:alpha val="75000"/>
            </a:schemeClr>
          </a:solidFill>
        </p:spPr>
        <p:txBody>
          <a:bodyPr>
            <a:normAutofit/>
          </a:bodyPr>
          <a:lstStyle/>
          <a:p>
            <a:r>
              <a:rPr lang="en-US" sz="2400" b="0" dirty="0" smtClean="0">
                <a:cs typeface="Gill Sans"/>
              </a:rPr>
              <a:t> </a:t>
            </a:r>
            <a:endParaRPr lang="en-US" sz="2400" b="0" dirty="0">
              <a:cs typeface="Gill Sans"/>
            </a:endParaRPr>
          </a:p>
        </p:txBody>
      </p:sp>
      <p:sp>
        <p:nvSpPr>
          <p:cNvPr id="3" name="TextBox 2"/>
          <p:cNvSpPr txBox="1"/>
          <p:nvPr/>
        </p:nvSpPr>
        <p:spPr>
          <a:xfrm>
            <a:off x="4648200" y="76200"/>
            <a:ext cx="4365298" cy="769441"/>
          </a:xfrm>
          <a:prstGeom prst="rect">
            <a:avLst/>
          </a:prstGeom>
          <a:noFill/>
        </p:spPr>
        <p:txBody>
          <a:bodyPr wrap="none" rtlCol="0">
            <a:spAutoFit/>
          </a:bodyPr>
          <a:lstStyle/>
          <a:p>
            <a:r>
              <a:rPr lang="en-US" sz="4400" dirty="0" smtClean="0">
                <a:solidFill>
                  <a:srgbClr val="FFFFFF"/>
                </a:solidFill>
                <a:latin typeface="Gill Sans"/>
                <a:cs typeface="Gill Sans"/>
              </a:rPr>
              <a:t>TRANSPARENCY</a:t>
            </a:r>
            <a:endParaRPr lang="en-US" sz="4400" dirty="0">
              <a:solidFill>
                <a:srgbClr val="FFFFFF"/>
              </a:solidFill>
              <a:latin typeface="Gill Sans"/>
              <a:cs typeface="Gill Sans"/>
            </a:endParaRPr>
          </a:p>
        </p:txBody>
      </p:sp>
      <p:sp>
        <p:nvSpPr>
          <p:cNvPr id="4" name="Rectangle 3"/>
          <p:cNvSpPr/>
          <p:nvPr/>
        </p:nvSpPr>
        <p:spPr>
          <a:xfrm>
            <a:off x="457200" y="4602540"/>
            <a:ext cx="8077200" cy="1569660"/>
          </a:xfrm>
          <a:prstGeom prst="rect">
            <a:avLst/>
          </a:prstGeom>
        </p:spPr>
        <p:txBody>
          <a:bodyPr wrap="square">
            <a:spAutoFit/>
          </a:bodyPr>
          <a:lstStyle/>
          <a:p>
            <a:r>
              <a:rPr lang="en-US" sz="2400" i="1" dirty="0">
                <a:latin typeface="Gill Sans"/>
                <a:cs typeface="Gill Sans"/>
              </a:rPr>
              <a:t>Transparency is defined as “the ways in which people both inside and external to journalism are given a chance to monitor, check, criticize and even intervene in the journalistic process.”</a:t>
            </a:r>
          </a:p>
          <a:p>
            <a:pPr algn="r"/>
            <a:r>
              <a:rPr lang="en-US" sz="2400" i="1" dirty="0">
                <a:latin typeface="Gill Sans"/>
                <a:cs typeface="Gill Sans"/>
              </a:rPr>
              <a:t>– Mark </a:t>
            </a:r>
            <a:r>
              <a:rPr lang="en-US" sz="2400" i="1" dirty="0" err="1">
                <a:latin typeface="Gill Sans"/>
                <a:cs typeface="Gill Sans"/>
              </a:rPr>
              <a:t>Deuze</a:t>
            </a:r>
            <a:r>
              <a:rPr lang="en-US" sz="2400" i="1" dirty="0">
                <a:latin typeface="Gill Sans"/>
                <a:cs typeface="Gill Sans"/>
              </a:rPr>
              <a:t>, University of Amsterdam </a:t>
            </a:r>
            <a:endParaRPr lang="en-US" sz="2400" dirty="0">
              <a:latin typeface="Gill Sans"/>
              <a:cs typeface="Gill Sans"/>
            </a:endParaRPr>
          </a:p>
        </p:txBody>
      </p:sp>
    </p:spTree>
    <p:extLst>
      <p:ext uri="{BB962C8B-B14F-4D97-AF65-F5344CB8AC3E}">
        <p14:creationId xmlns:p14="http://schemas.microsoft.com/office/powerpoint/2010/main" val="24844356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1"/>
            <a:ext cx="8229600" cy="741362"/>
          </a:xfrm>
        </p:spPr>
        <p:txBody>
          <a:bodyPr>
            <a:normAutofit fontScale="90000"/>
          </a:bodyPr>
          <a:lstStyle/>
          <a:p>
            <a:r>
              <a:rPr lang="en-US" dirty="0" smtClean="0"/>
              <a:t>Algorithmic Transparency</a:t>
            </a:r>
            <a:endParaRPr lang="en-US" dirty="0"/>
          </a:p>
        </p:txBody>
      </p:sp>
      <p:sp>
        <p:nvSpPr>
          <p:cNvPr id="4" name="Content Placeholder 2"/>
          <p:cNvSpPr txBox="1">
            <a:spLocks/>
          </p:cNvSpPr>
          <p:nvPr/>
        </p:nvSpPr>
        <p:spPr>
          <a:xfrm>
            <a:off x="199947" y="3505199"/>
            <a:ext cx="3067103" cy="1066800"/>
          </a:xfrm>
          <a:prstGeom prst="rect">
            <a:avLst/>
          </a:prstGeom>
        </p:spPr>
        <p:txBody>
          <a:bodyPr vert="horz" lIns="91440" tIns="45720" rIns="91440" bIns="45720" rtlCol="0">
            <a:noAutofit/>
          </a:bodyPr>
          <a:lst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00" dirty="0" smtClean="0"/>
              <a:t>Automated News Content</a:t>
            </a:r>
          </a:p>
          <a:p>
            <a:pPr algn="ctr"/>
            <a:endParaRPr lang="en-US" sz="2800" dirty="0" smtClean="0"/>
          </a:p>
          <a:p>
            <a:pPr algn="ctr"/>
            <a:endParaRPr lang="en-US" sz="2800" dirty="0" smtClean="0"/>
          </a:p>
          <a:p>
            <a:pPr algn="ctr"/>
            <a:endParaRPr lang="en-US" sz="2800" dirty="0"/>
          </a:p>
        </p:txBody>
      </p:sp>
      <p:pic>
        <p:nvPicPr>
          <p:cNvPr id="5" name="Picture 4"/>
          <p:cNvPicPr>
            <a:picLocks noChangeAspect="1"/>
          </p:cNvPicPr>
          <p:nvPr/>
        </p:nvPicPr>
        <p:blipFill>
          <a:blip r:embed="rId3"/>
          <a:stretch>
            <a:fillRect/>
          </a:stretch>
        </p:blipFill>
        <p:spPr>
          <a:xfrm>
            <a:off x="4114802" y="2209800"/>
            <a:ext cx="1262385" cy="1288235"/>
          </a:xfrm>
          <a:prstGeom prst="rect">
            <a:avLst/>
          </a:prstGeom>
        </p:spPr>
      </p:pic>
      <p:sp>
        <p:nvSpPr>
          <p:cNvPr id="6" name="Content Placeholder 2"/>
          <p:cNvSpPr txBox="1">
            <a:spLocks/>
          </p:cNvSpPr>
          <p:nvPr/>
        </p:nvSpPr>
        <p:spPr>
          <a:xfrm>
            <a:off x="3429001" y="3505200"/>
            <a:ext cx="2514600" cy="838201"/>
          </a:xfrm>
          <a:prstGeom prst="rect">
            <a:avLst/>
          </a:prstGeom>
        </p:spPr>
        <p:txBody>
          <a:bodyPr vert="horz" lIns="91440" tIns="45720" rIns="91440" bIns="45720" rtlCol="0">
            <a:no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00" dirty="0" smtClean="0"/>
              <a:t>Algorithmic Curation</a:t>
            </a:r>
          </a:p>
          <a:p>
            <a:pPr algn="ctr"/>
            <a:endParaRPr lang="en-US" sz="2800" dirty="0" smtClean="0"/>
          </a:p>
          <a:p>
            <a:pPr algn="ctr"/>
            <a:endParaRPr lang="en-US" sz="2800" dirty="0" smtClean="0"/>
          </a:p>
          <a:p>
            <a:pPr algn="ctr"/>
            <a:endParaRPr lang="en-US" sz="2800" dirty="0"/>
          </a:p>
        </p:txBody>
      </p:sp>
      <p:sp>
        <p:nvSpPr>
          <p:cNvPr id="7" name="Content Placeholder 2"/>
          <p:cNvSpPr txBox="1">
            <a:spLocks/>
          </p:cNvSpPr>
          <p:nvPr/>
        </p:nvSpPr>
        <p:spPr>
          <a:xfrm>
            <a:off x="6172200" y="3498035"/>
            <a:ext cx="2667000" cy="1683565"/>
          </a:xfrm>
          <a:prstGeom prst="rect">
            <a:avLst/>
          </a:prstGeom>
        </p:spPr>
        <p:txBody>
          <a:bodyPr vert="horz" lIns="91440" tIns="45720" rIns="91440" bIns="45720" rtlCol="0">
            <a:no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00" dirty="0" smtClean="0"/>
              <a:t>Simulation &amp; Modeling</a:t>
            </a:r>
            <a:endParaRPr lang="en-US" sz="2800" dirty="0" smtClean="0"/>
          </a:p>
          <a:p>
            <a:endParaRPr lang="en-US" sz="2800" dirty="0" smtClean="0"/>
          </a:p>
          <a:p>
            <a:endParaRPr lang="en-US" sz="2800" dirty="0"/>
          </a:p>
        </p:txBody>
      </p:sp>
      <p:pic>
        <p:nvPicPr>
          <p:cNvPr id="8" name="Picture 7"/>
          <p:cNvPicPr>
            <a:picLocks noChangeAspect="1"/>
          </p:cNvPicPr>
          <p:nvPr/>
        </p:nvPicPr>
        <p:blipFill rotWithShape="1">
          <a:blip r:embed="rId4"/>
          <a:srcRect t="14789" r="40625"/>
          <a:stretch/>
        </p:blipFill>
        <p:spPr>
          <a:xfrm>
            <a:off x="1095350" y="2278833"/>
            <a:ext cx="1276297" cy="1219200"/>
          </a:xfrm>
          <a:prstGeom prst="rect">
            <a:avLst/>
          </a:prstGeom>
        </p:spPr>
      </p:pic>
      <p:pic>
        <p:nvPicPr>
          <p:cNvPr id="9" name="Picture 8"/>
          <p:cNvPicPr/>
          <p:nvPr/>
        </p:nvPicPr>
        <p:blipFill rotWithShape="1">
          <a:blip r:embed="rId5">
            <a:extLst>
              <a:ext uri="{28A0092B-C50C-407E-A947-70E740481C1C}">
                <a14:useLocalDpi xmlns:a14="http://schemas.microsoft.com/office/drawing/2010/main" val="0"/>
              </a:ext>
            </a:extLst>
          </a:blip>
          <a:srcRect l="41381" r="11300"/>
          <a:stretch/>
        </p:blipFill>
        <p:spPr bwMode="auto">
          <a:xfrm>
            <a:off x="6629399" y="2133600"/>
            <a:ext cx="1790700" cy="1288235"/>
          </a:xfrm>
          <a:prstGeom prst="rect">
            <a:avLst/>
          </a:prstGeom>
          <a:noFill/>
          <a:ln>
            <a:noFill/>
          </a:ln>
        </p:spPr>
      </p:pic>
      <p:sp>
        <p:nvSpPr>
          <p:cNvPr id="10" name="Rectangle 9"/>
          <p:cNvSpPr/>
          <p:nvPr/>
        </p:nvSpPr>
        <p:spPr>
          <a:xfrm>
            <a:off x="391348" y="5105400"/>
            <a:ext cx="8382000" cy="1538883"/>
          </a:xfrm>
          <a:prstGeom prst="rect">
            <a:avLst/>
          </a:prstGeom>
        </p:spPr>
        <p:txBody>
          <a:bodyPr wrap="square">
            <a:spAutoFit/>
          </a:bodyPr>
          <a:lstStyle/>
          <a:p>
            <a:pPr marL="0" lvl="1" algn="ctr"/>
            <a:r>
              <a:rPr lang="en-US" sz="2400" dirty="0">
                <a:latin typeface="Gill Sans"/>
                <a:cs typeface="Gill Sans"/>
              </a:rPr>
              <a:t>What could be made </a:t>
            </a:r>
            <a:r>
              <a:rPr lang="en-US" sz="2400" b="1" dirty="0">
                <a:latin typeface="Gill Sans"/>
                <a:cs typeface="Gill Sans"/>
              </a:rPr>
              <a:t>public</a:t>
            </a:r>
            <a:r>
              <a:rPr lang="en-US" sz="2400" dirty="0">
                <a:latin typeface="Gill Sans"/>
                <a:cs typeface="Gill Sans"/>
              </a:rPr>
              <a:t> about the </a:t>
            </a:r>
            <a:r>
              <a:rPr lang="en-US" sz="2400" dirty="0" smtClean="0">
                <a:latin typeface="Gill Sans"/>
                <a:cs typeface="Gill Sans"/>
              </a:rPr>
              <a:t>algorithm?</a:t>
            </a:r>
          </a:p>
          <a:p>
            <a:pPr marL="0" lvl="1" algn="ctr"/>
            <a:r>
              <a:rPr lang="en-US" sz="2400" dirty="0" smtClean="0">
                <a:latin typeface="Gill Sans"/>
                <a:cs typeface="Gill Sans"/>
              </a:rPr>
              <a:t>What are </a:t>
            </a:r>
            <a:r>
              <a:rPr lang="en-US" sz="2400" b="1" dirty="0" smtClean="0">
                <a:solidFill>
                  <a:srgbClr val="000000"/>
                </a:solidFill>
                <a:latin typeface="Gill Sans"/>
                <a:cs typeface="Gill Sans"/>
              </a:rPr>
              <a:t>limits</a:t>
            </a:r>
            <a:r>
              <a:rPr lang="en-US" sz="2400" dirty="0" smtClean="0">
                <a:solidFill>
                  <a:srgbClr val="000000"/>
                </a:solidFill>
                <a:latin typeface="Gill Sans"/>
                <a:cs typeface="Gill Sans"/>
              </a:rPr>
              <a:t> </a:t>
            </a:r>
            <a:r>
              <a:rPr lang="en-US" sz="2400" dirty="0" smtClean="0">
                <a:latin typeface="Gill Sans"/>
                <a:cs typeface="Gill Sans"/>
              </a:rPr>
              <a:t>of algorithmic transparency? </a:t>
            </a:r>
          </a:p>
          <a:p>
            <a:pPr marL="0" lvl="1" algn="ctr"/>
            <a:r>
              <a:rPr lang="en-US" sz="2400" dirty="0" smtClean="0">
                <a:latin typeface="Gill Sans"/>
                <a:cs typeface="Gill Sans"/>
              </a:rPr>
              <a:t>What are comprehensive </a:t>
            </a:r>
            <a:r>
              <a:rPr lang="en-US" sz="2400" b="1" dirty="0" smtClean="0">
                <a:solidFill>
                  <a:srgbClr val="000000"/>
                </a:solidFill>
                <a:latin typeface="Gill Sans"/>
                <a:cs typeface="Gill Sans"/>
              </a:rPr>
              <a:t>disclosure</a:t>
            </a:r>
            <a:r>
              <a:rPr lang="en-US" sz="2400" dirty="0" smtClean="0">
                <a:solidFill>
                  <a:srgbClr val="000000"/>
                </a:solidFill>
                <a:latin typeface="Gill Sans"/>
                <a:cs typeface="Gill Sans"/>
              </a:rPr>
              <a:t> </a:t>
            </a:r>
            <a:r>
              <a:rPr lang="en-US" sz="2400" dirty="0" smtClean="0">
                <a:latin typeface="Gill Sans"/>
                <a:cs typeface="Gill Sans"/>
              </a:rPr>
              <a:t>mechanisms?</a:t>
            </a:r>
            <a:endParaRPr lang="en-US" sz="2400" dirty="0">
              <a:latin typeface="Gill Sans"/>
              <a:cs typeface="Gill Sans"/>
            </a:endParaRPr>
          </a:p>
          <a:p>
            <a:pPr marL="0" lvl="1"/>
            <a:endParaRPr lang="en-US" sz="2200" dirty="0">
              <a:latin typeface="Gill Sans"/>
              <a:cs typeface="Gill Sans"/>
            </a:endParaRPr>
          </a:p>
        </p:txBody>
      </p:sp>
    </p:spTree>
    <p:extLst>
      <p:ext uri="{BB962C8B-B14F-4D97-AF65-F5344CB8AC3E}">
        <p14:creationId xmlns:p14="http://schemas.microsoft.com/office/powerpoint/2010/main" val="13244974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825477861"/>
              </p:ext>
            </p:extLst>
          </p:nvPr>
        </p:nvGraphicFramePr>
        <p:xfrm>
          <a:off x="-304800" y="533400"/>
          <a:ext cx="8915400" cy="5821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7215051" y="1782761"/>
            <a:ext cx="1153348" cy="3352800"/>
            <a:chOff x="7391400" y="1828800"/>
            <a:chExt cx="1153348" cy="3352800"/>
          </a:xfrm>
        </p:grpSpPr>
        <p:cxnSp>
          <p:nvCxnSpPr>
            <p:cNvPr id="5" name="Straight Arrow Connector 4"/>
            <p:cNvCxnSpPr/>
            <p:nvPr/>
          </p:nvCxnSpPr>
          <p:spPr>
            <a:xfrm>
              <a:off x="7391400" y="1828800"/>
              <a:ext cx="0" cy="3352800"/>
            </a:xfrm>
            <a:prstGeom prst="straightConnector1">
              <a:avLst/>
            </a:prstGeom>
            <a:ln w="38100" cmpd="sng">
              <a:solidFill>
                <a:srgbClr val="FF00AE"/>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609651" y="3048000"/>
              <a:ext cx="935097" cy="646331"/>
            </a:xfrm>
            <a:prstGeom prst="rect">
              <a:avLst/>
            </a:prstGeom>
            <a:noFill/>
          </p:spPr>
          <p:txBody>
            <a:bodyPr wrap="none" rtlCol="0">
              <a:spAutoFit/>
            </a:bodyPr>
            <a:lstStyle/>
            <a:p>
              <a:pPr algn="ctr"/>
              <a:r>
                <a:rPr lang="en-US" dirty="0" smtClean="0"/>
                <a:t>I/O</a:t>
              </a:r>
            </a:p>
            <a:p>
              <a:pPr algn="ctr"/>
              <a:r>
                <a:rPr lang="en-US" dirty="0" smtClean="0"/>
                <a:t>Pipeline</a:t>
              </a:r>
              <a:endParaRPr lang="en-US" dirty="0"/>
            </a:p>
          </p:txBody>
        </p:sp>
      </p:grpSp>
      <p:sp>
        <p:nvSpPr>
          <p:cNvPr id="3" name="Title 2"/>
          <p:cNvSpPr>
            <a:spLocks noGrp="1"/>
          </p:cNvSpPr>
          <p:nvPr>
            <p:ph type="title"/>
          </p:nvPr>
        </p:nvSpPr>
        <p:spPr>
          <a:xfrm>
            <a:off x="457200" y="0"/>
            <a:ext cx="8229600" cy="741362"/>
          </a:xfrm>
        </p:spPr>
        <p:txBody>
          <a:bodyPr>
            <a:normAutofit fontScale="90000"/>
          </a:bodyPr>
          <a:lstStyle/>
          <a:p>
            <a:endParaRPr lang="en-US"/>
          </a:p>
        </p:txBody>
      </p:sp>
    </p:spTree>
    <p:extLst>
      <p:ext uri="{BB962C8B-B14F-4D97-AF65-F5344CB8AC3E}">
        <p14:creationId xmlns:p14="http://schemas.microsoft.com/office/powerpoint/2010/main" val="34988787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latin typeface="Gill Sans"/>
                <a:cs typeface="Gill Sans"/>
              </a:rPr>
              <a:t>1. Human </a:t>
            </a:r>
            <a:r>
              <a:rPr lang="en-US" sz="3000" b="1" dirty="0" smtClean="0">
                <a:solidFill>
                  <a:srgbClr val="000000"/>
                </a:solidFill>
              </a:rPr>
              <a:t>Involvement</a:t>
            </a:r>
            <a:endParaRPr lang="en-US" sz="3000" b="1" dirty="0" smtClean="0">
              <a:solidFill>
                <a:srgbClr val="000000"/>
              </a:solidFill>
              <a:latin typeface="Gill Sans"/>
              <a:cs typeface="Gill Sans"/>
            </a:endParaRPr>
          </a:p>
          <a:p>
            <a:pPr lvl="1" indent="6350"/>
            <a:r>
              <a:rPr lang="en-US" sz="2400" dirty="0" smtClean="0"/>
              <a:t>Goal / purpose / intent? Who has oversight? Who are authors?</a:t>
            </a:r>
          </a:p>
          <a:p>
            <a:pPr lvl="1" indent="6350"/>
            <a:endParaRPr lang="en-US" sz="2400" dirty="0"/>
          </a:p>
          <a:p>
            <a:pPr lvl="1" indent="6350"/>
            <a:r>
              <a:rPr lang="en-US" sz="2400" dirty="0" smtClean="0"/>
              <a:t>If third party, how configured / parameterized? </a:t>
            </a:r>
          </a:p>
          <a:p>
            <a:pPr lvl="1" indent="6350"/>
            <a:endParaRPr lang="en-US" sz="2400" dirty="0" smtClean="0"/>
          </a:p>
          <a:p>
            <a:pPr lvl="1" indent="6350"/>
            <a:r>
              <a:rPr lang="en-US" sz="2400" dirty="0" smtClean="0"/>
              <a:t>The “Algorithmic Presence”: whether an algorithmic process was being employed at all. Personalization</a:t>
            </a:r>
            <a:r>
              <a:rPr lang="en-US" sz="2400" dirty="0"/>
              <a:t>? A/B </a:t>
            </a:r>
            <a:r>
              <a:rPr lang="en-US" sz="2400" dirty="0" smtClean="0"/>
              <a:t>testing?</a:t>
            </a:r>
          </a:p>
          <a:p>
            <a:pPr lvl="1" indent="6350"/>
            <a:endParaRPr lang="en-US" sz="2400" dirty="0"/>
          </a:p>
          <a:p>
            <a:pPr lvl="1" indent="6350"/>
            <a:r>
              <a:rPr lang="en-US" sz="2400" i="1" dirty="0" smtClean="0"/>
              <a:t>“What is the baseline here and what are we expecting of algorithms that we don’t expect of human writers?” </a:t>
            </a:r>
            <a:endParaRPr lang="en-US" sz="2400" i="1" dirty="0"/>
          </a:p>
          <a:p>
            <a:pPr lvl="1" indent="6350"/>
            <a:endParaRPr lang="en-US" sz="2400" dirty="0" smtClean="0">
              <a:solidFill>
                <a:srgbClr val="595959"/>
              </a:solidFill>
            </a:endParaRP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28639567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52527</TotalTime>
  <Words>1573</Words>
  <Application>Microsoft Macintosh PowerPoint</Application>
  <PresentationFormat>On-screen Show (4:3)</PresentationFormat>
  <Paragraphs>203</Paragraphs>
  <Slides>22</Slides>
  <Notes>18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Codes of Conduct</vt:lpstr>
      <vt:lpstr>PowerPoint Presentation</vt:lpstr>
      <vt:lpstr>PowerPoint Presentation</vt:lpstr>
      <vt:lpstr>Algorithmic Transparency</vt:lpstr>
      <vt:lpstr>PowerPoint Presentation</vt:lpstr>
      <vt:lpstr>Towards a Transparency Standard</vt:lpstr>
      <vt:lpstr>Towards a Transparency Standard</vt:lpstr>
      <vt:lpstr>Towards a Transparency Standard</vt:lpstr>
      <vt:lpstr>Towards a Transparency Standard</vt:lpstr>
      <vt:lpstr>Towards a Transparency Standard</vt:lpstr>
      <vt:lpstr>PowerPoint Presentation</vt:lpstr>
      <vt:lpstr>PowerPoint Presentation</vt:lpstr>
      <vt:lpstr>PowerPoint Presentation</vt:lpstr>
      <vt:lpstr>Readings</vt:lpstr>
      <vt:lpstr>Readings</vt:lpstr>
      <vt:lpstr>Analytics: Measuring “Impact”</vt:lpstr>
      <vt:lpstr>Readings</vt:lpstr>
      <vt:lpstr>PowerPoint Presentation</vt:lpstr>
      <vt:lpstr>An Ethical Newsfeed?</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497</cp:revision>
  <cp:lastPrinted>2015-10-08T21:41:22Z</cp:lastPrinted>
  <dcterms:created xsi:type="dcterms:W3CDTF">2014-09-13T13:40:17Z</dcterms:created>
  <dcterms:modified xsi:type="dcterms:W3CDTF">2017-03-26T15:06:13Z</dcterms:modified>
</cp:coreProperties>
</file>